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5"/>
  </p:notesMasterIdLst>
  <p:handoutMasterIdLst>
    <p:handoutMasterId r:id="rId46"/>
  </p:handoutMasterIdLst>
  <p:sldIdLst>
    <p:sldId id="304" r:id="rId2"/>
    <p:sldId id="325" r:id="rId3"/>
    <p:sldId id="2675" r:id="rId4"/>
    <p:sldId id="326" r:id="rId5"/>
    <p:sldId id="327" r:id="rId6"/>
    <p:sldId id="328" r:id="rId7"/>
    <p:sldId id="379" r:id="rId8"/>
    <p:sldId id="329" r:id="rId9"/>
    <p:sldId id="381" r:id="rId10"/>
    <p:sldId id="349" r:id="rId11"/>
    <p:sldId id="2679" r:id="rId12"/>
    <p:sldId id="2680" r:id="rId13"/>
    <p:sldId id="382" r:id="rId14"/>
    <p:sldId id="351" r:id="rId15"/>
    <p:sldId id="2689" r:id="rId16"/>
    <p:sldId id="2683" r:id="rId17"/>
    <p:sldId id="383" r:id="rId18"/>
    <p:sldId id="385" r:id="rId19"/>
    <p:sldId id="2677" r:id="rId20"/>
    <p:sldId id="353" r:id="rId21"/>
    <p:sldId id="386" r:id="rId22"/>
    <p:sldId id="388" r:id="rId23"/>
    <p:sldId id="389" r:id="rId24"/>
    <p:sldId id="2673" r:id="rId25"/>
    <p:sldId id="2681" r:id="rId26"/>
    <p:sldId id="2686" r:id="rId27"/>
    <p:sldId id="1591" r:id="rId28"/>
    <p:sldId id="2682" r:id="rId29"/>
    <p:sldId id="2687" r:id="rId30"/>
    <p:sldId id="7937" r:id="rId31"/>
    <p:sldId id="2688" r:id="rId32"/>
    <p:sldId id="330" r:id="rId33"/>
    <p:sldId id="368" r:id="rId34"/>
    <p:sldId id="331" r:id="rId35"/>
    <p:sldId id="369" r:id="rId36"/>
    <p:sldId id="332" r:id="rId37"/>
    <p:sldId id="376" r:id="rId38"/>
    <p:sldId id="7938" r:id="rId39"/>
    <p:sldId id="7939" r:id="rId40"/>
    <p:sldId id="380" r:id="rId41"/>
    <p:sldId id="2674" r:id="rId42"/>
    <p:sldId id="2676" r:id="rId43"/>
    <p:sldId id="333" r:id="rId44"/>
  </p:sldIdLst>
  <p:sldSz cx="12192000" cy="6858000"/>
  <p:notesSz cx="6858000" cy="9144000"/>
  <p:embeddedFontLst>
    <p:embeddedFont>
      <p:font typeface="Amazon Ember" panose="020B0603020204020204" pitchFamily="34" charset="0"/>
      <p:regular r:id="rId47"/>
      <p:bold r:id="rId48"/>
      <p:italic r:id="rId49"/>
      <p:boldItalic r:id="rId50"/>
    </p:embeddedFont>
    <p:embeddedFont>
      <p:font typeface="Amazon Ember Display" panose="020F0603020204020204" pitchFamily="34" charset="0"/>
      <p:regular r:id="rId51"/>
      <p:bold r:id="rId52"/>
      <p:italic r:id="rId53"/>
      <p:boldItalic r:id="rId54"/>
    </p:embeddedFont>
    <p:embeddedFont>
      <p:font typeface="Amazon Ember Heavy" panose="020B0803020204020204" pitchFamily="34" charset="0"/>
      <p:bold r:id="rId55"/>
      <p:italic r:id="rId56"/>
      <p:boldItalic r:id="rId57"/>
    </p:embeddedFont>
    <p:embeddedFont>
      <p:font typeface="Amazon Ember Mono" panose="020B0509020204020204" pitchFamily="49" charset="0"/>
      <p:regular r:id="rId58"/>
      <p:bold r:id="rId59"/>
    </p:embeddedFont>
    <p:embeddedFont>
      <p:font typeface="Lucida Console" panose="020B0609040504020204" pitchFamily="49"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60560" autoAdjust="0"/>
  </p:normalViewPr>
  <p:slideViewPr>
    <p:cSldViewPr snapToGrid="0">
      <p:cViewPr varScale="1">
        <p:scale>
          <a:sx n="51" d="100"/>
          <a:sy n="51" d="100"/>
        </p:scale>
        <p:origin x="1819" y="43"/>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amplify.aws/lib/q/platform/flutter" TargetMode="External"/><Relationship Id="rId13" Type="http://schemas.openxmlformats.org/officeDocument/2006/relationships/hyperlink" Target="https://maplibre.org/maplibre-gl-js-docs/plugins/" TargetMode="External"/><Relationship Id="rId3" Type="http://schemas.openxmlformats.org/officeDocument/2006/relationships/hyperlink" Target="https://docs.amplify.aws/cli" TargetMode="External"/><Relationship Id="rId7" Type="http://schemas.openxmlformats.org/officeDocument/2006/relationships/hyperlink" Target="https://docs.amplify.aws/lib/q/platform/android" TargetMode="External"/><Relationship Id="rId12" Type="http://schemas.openxmlformats.org/officeDocument/2006/relationships/hyperlink" Target="https://docs.amplify.aws/lib/restapi/getting-started/q/platform/j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amplify.aws/lib/q/platform/ios" TargetMode="External"/><Relationship Id="rId11" Type="http://schemas.openxmlformats.org/officeDocument/2006/relationships/hyperlink" Target="https://docs.amplify.aws/lib/graphqlapi/getting-started/q/platform/js" TargetMode="External"/><Relationship Id="rId5" Type="http://schemas.openxmlformats.org/officeDocument/2006/relationships/hyperlink" Target="https://docs.amplify.aws/lib/q/platform/js" TargetMode="External"/><Relationship Id="rId10" Type="http://schemas.openxmlformats.org/officeDocument/2006/relationships/hyperlink" Target="https://docs.amplify.aws/lib/auth/getting-started" TargetMode="External"/><Relationship Id="rId4" Type="http://schemas.openxmlformats.org/officeDocument/2006/relationships/hyperlink" Target="https://docs.amplify.aws/lib/" TargetMode="External"/><Relationship Id="rId9" Type="http://schemas.openxmlformats.org/officeDocument/2006/relationships/hyperlink" Target="https://docs.amplify.aws/ui" TargetMode="External"/><Relationship Id="rId14" Type="http://schemas.openxmlformats.org/officeDocument/2006/relationships/hyperlink" Target="https://new.amplify.aw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85894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dirty="0"/>
              <a:t>So with both ECS and EKS there is still some management of the servers or instances of EC2, not as much as owning the EC2 instances outright, but it isn’t a completely turnkey approach. If you are looking for more set and forget and customize if you need in the future, there is another offering for those services, and that is AWS </a:t>
            </a:r>
            <a:r>
              <a:rPr lang="en-US" dirty="0" err="1"/>
              <a:t>Fargate</a:t>
            </a:r>
            <a:r>
              <a:rPr lang="en-US" dirty="0"/>
              <a:t>. AWS </a:t>
            </a:r>
            <a:r>
              <a:rPr lang="en-US" dirty="0" err="1"/>
              <a:t>Fargate</a:t>
            </a:r>
            <a:r>
              <a:rPr lang="en-US" dirty="0"/>
              <a:t> is a technology you can use with ECS and EKS to run your containers without having to manage them at all, so no provisioning, configuration, or scale required. </a:t>
            </a:r>
          </a:p>
          <a:p>
            <a:pPr algn="l"/>
            <a:endParaRPr lang="en-US" dirty="0"/>
          </a:p>
          <a:p>
            <a:pPr algn="l"/>
            <a:r>
              <a:rPr lang="en-US" b="0" i="0" dirty="0">
                <a:solidFill>
                  <a:srgbClr val="16191F"/>
                </a:solidFill>
                <a:effectLst/>
              </a:rPr>
              <a:t>When you run your Amazon ECS tasks and services with the </a:t>
            </a:r>
            <a:r>
              <a:rPr lang="en-US" b="0" i="0" dirty="0" err="1">
                <a:solidFill>
                  <a:srgbClr val="16191F"/>
                </a:solidFill>
                <a:effectLst/>
              </a:rPr>
              <a:t>Fargate</a:t>
            </a:r>
            <a:r>
              <a:rPr lang="en-US" b="0" i="0" dirty="0">
                <a:solidFill>
                  <a:srgbClr val="16191F"/>
                </a:solidFill>
                <a:effectLst/>
              </a:rPr>
              <a:t> launch type or a </a:t>
            </a:r>
            <a:r>
              <a:rPr lang="en-US" b="0" i="0" dirty="0" err="1">
                <a:solidFill>
                  <a:srgbClr val="16191F"/>
                </a:solidFill>
                <a:effectLst/>
              </a:rPr>
              <a:t>Fargate</a:t>
            </a:r>
            <a:r>
              <a:rPr lang="en-US" b="0" i="0" dirty="0">
                <a:solidFill>
                  <a:srgbClr val="16191F"/>
                </a:solidFill>
                <a:effectLst/>
              </a:rPr>
              <a:t> capacity provider, you package your application in containers, specify the Operating System, CPU and memory requirements, define networking and IAM policies, and launch the application. Each </a:t>
            </a:r>
            <a:r>
              <a:rPr lang="en-US" b="0" i="0" dirty="0" err="1">
                <a:solidFill>
                  <a:srgbClr val="16191F"/>
                </a:solidFill>
                <a:effectLst/>
              </a:rPr>
              <a:t>Fargate</a:t>
            </a:r>
            <a:r>
              <a:rPr lang="en-US" b="0" i="0" dirty="0">
                <a:solidFill>
                  <a:srgbClr val="16191F"/>
                </a:solidFill>
                <a:effectLst/>
              </a:rPr>
              <a:t> task has its own isolation boundary and does not share the underlying kernel, CPU resources, memory resources, or elastic network interface with another task.</a:t>
            </a:r>
          </a:p>
          <a:p>
            <a:pPr algn="l"/>
            <a:endParaRPr lang="en-US" b="0" i="0" dirty="0">
              <a:solidFill>
                <a:srgbClr val="16191F"/>
              </a:solidFill>
              <a:effectLst/>
            </a:endParaRPr>
          </a:p>
          <a:p>
            <a:pPr algn="l"/>
            <a:r>
              <a:rPr lang="en-US" b="0" i="0" dirty="0">
                <a:solidFill>
                  <a:srgbClr val="16191F"/>
                </a:solidFill>
                <a:effectLst/>
              </a:rPr>
              <a:t>And since all of the management is done for you, you have the ability to tap into great cost savings as you only pay for the resources you consume while they are running, so no overhead of an always on EC2 instance. This also allows more flexibility to scale up or down, again bringing more cost optimization</a:t>
            </a:r>
          </a:p>
          <a:p>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293632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But, when they get to the cloud they start finding that there's all these different infrastructure layers that they have to learn.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Starting from the bottom with the compute layer they would have to learn </a:t>
            </a:r>
            <a:r>
              <a:rPr lang="en-US" dirty="0" err="1"/>
              <a:t>Fargate</a:t>
            </a:r>
            <a:r>
              <a:rPr lang="en-US" dirty="0"/>
              <a:t> </a:t>
            </a:r>
            <a:r>
              <a:rPr lang="en-US" sz="1920" b="0" i="0" kern="1200" dirty="0">
                <a:solidFill>
                  <a:schemeClr val="tx1"/>
                </a:solidFill>
                <a:effectLst/>
                <a:ea typeface="+mn-ea"/>
                <a:cs typeface="+mn-cs"/>
              </a:rPr>
              <a:t>to provision, configure, or scale clusters of virtual machines.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sz="1920" b="0" i="0" kern="1200" dirty="0">
                <a:solidFill>
                  <a:schemeClr val="tx1"/>
                </a:solidFill>
                <a:effectLst/>
                <a:ea typeface="+mn-ea"/>
                <a:cs typeface="+mn-cs"/>
              </a:rPr>
              <a:t>To run containers t</a:t>
            </a:r>
            <a:r>
              <a:rPr lang="en-US" dirty="0"/>
              <a:t>hey may then have to be able to operate ECS as an orchestrator</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They need to have a load balancer for their applications to distribute and make their processing efficient. So now, they're learning and equipping around ELBs.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Not to forget,  they need to handle that scaling piece that we just called out, they've got to determine those metrics what they're going to scale on and off of and figure out what their application needs for that for that workload and then CICD pipelines and other operational pieces.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So we often hear customers say, hey, there's a big learning curve here.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“I have to learn a lot about these infrastructure services when I'm really focused on my web application, my back end servers, I want to go and deploy these apps.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How can I skip the hassle of learning all these specifics?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73513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a:p>
        </p:txBody>
      </p:sp>
    </p:spTree>
    <p:extLst>
      <p:ext uri="{BB962C8B-B14F-4D97-AF65-F5344CB8AC3E}">
        <p14:creationId xmlns:p14="http://schemas.microsoft.com/office/powerpoint/2010/main" val="261925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For</a:t>
            </a:r>
            <a:r>
              <a:rPr lang="en-US" baseline="0" dirty="0"/>
              <a:t> many customers – their first decision when it comes to application architecture is compute. </a:t>
            </a:r>
          </a:p>
          <a:p>
            <a:endParaRPr lang="en-US" dirty="0"/>
          </a:p>
          <a:p>
            <a:r>
              <a:rPr lang="en-US" dirty="0"/>
              <a:t>1/ You can start at the very bottom with EC2 and have access to all the knobs you want to manage or you could go completely serverless with lambda where you’re focusing just on your application. </a:t>
            </a:r>
          </a:p>
          <a:p>
            <a:endParaRPr lang="en-US" dirty="0"/>
          </a:p>
          <a:p>
            <a:r>
              <a:rPr lang="en-US" dirty="0"/>
              <a:t>2/ So the layers of abstractions available to you with AWS is super empowering because your teams have the choice to pick the layer of abstraction they’re most comfortable with and we will provide you the tools, services, and APIs necessary to help you build your application</a:t>
            </a:r>
          </a:p>
          <a:p>
            <a:endParaRPr lang="en-US" dirty="0"/>
          </a:p>
          <a:p>
            <a:r>
              <a:rPr lang="en-US" dirty="0"/>
              <a:t>When</a:t>
            </a:r>
            <a:r>
              <a:rPr lang="en-US" baseline="0" dirty="0"/>
              <a:t> you’re looking to optimize for your time to market and pace of innovation – we always suggest you start with Lambda because you’ll manage as little as possible. </a:t>
            </a:r>
          </a:p>
          <a:p>
            <a:endParaRPr lang="en-US" baseline="0" dirty="0"/>
          </a:p>
          <a:p>
            <a:pPr algn="l"/>
            <a:r>
              <a:rPr lang="en-US" dirty="0"/>
              <a:t>It is more than likely you have heard at least the name AWS Lambda, and may even have a rough idea of what the service is. If not, AWS Lambda is a service that allows you to run a function or smaller piece of functionality on demand without the need to management the underlying infrastructure at all. The phrase commonly used in the industry is “serverless” as the thought is we think about our code and the server less. Regardless of your thoughts on the phrase, the ability to just focus on the functionality you are trying to light up is quite valuable.</a:t>
            </a:r>
          </a:p>
          <a:p>
            <a:pPr algn="l"/>
            <a:endParaRPr lang="en-US" dirty="0"/>
          </a:p>
          <a:p>
            <a:pPr algn="l"/>
            <a:r>
              <a:rPr lang="en-US" dirty="0"/>
              <a:t>One no other scenario is more interesting than when you want to build an event-driven solution. When I say event-driven, I think about how the apps we build often need to act on some event, maybe a database record gets updated, a file gets dropped in a storage bucket, or even at a particular time of the day. This scenario is the perfect time to use AWS Lambda as you can configure these triggers right in the AWS console, and seamlessly see executions of your code when those use-cases are hit.</a:t>
            </a:r>
          </a:p>
          <a:p>
            <a:pPr algn="l"/>
            <a:endParaRPr lang="en-US" dirty="0"/>
          </a:p>
          <a:p>
            <a:pPr algn="l"/>
            <a:r>
              <a:rPr lang="en-US" dirty="0"/>
              <a:t>Another great example of when to use AWS Lambda are when scale is of the upmost importance. Imagine being a retail company with an ecommerce store on Black Friday in the United States and your bottom-line is immediately dependent on how your website reacts to demand of customers. AWS Lambda scale automatically based on load, so you can rest assured that your app will be scalable and robust when you need it most. </a:t>
            </a:r>
          </a:p>
          <a:p>
            <a:pPr algn="l"/>
            <a:endParaRPr lang="en-US" dirty="0"/>
          </a:p>
          <a:p>
            <a:pPr algn="l"/>
            <a:r>
              <a:rPr lang="en-US" dirty="0"/>
              <a:t>The number one benefit to most when it comes to serverless technologies like AWS Lambda at the pricing model. Since you only pay for when your AWS Lambda functions run, you get an exception value as you truly pay for when your app is actively running. We have conversation with customers all the time saying they were initially shocked at how low their AWS Lambda consumption bill is when they first started using the technology. </a:t>
            </a:r>
          </a:p>
          <a:p>
            <a:pPr algn="l"/>
            <a:endParaRPr lang="en-US" dirty="0"/>
          </a:p>
          <a:p>
            <a:pPr algn="l"/>
            <a:r>
              <a:rPr lang="en-US" dirty="0"/>
              <a:t>And as I mentioned earlier, you have easily accessible metrics and execution telemetry data right from the AWS console for your running AWS Lambda functions. This is incredibility helpful to get an idea of how your apps are behaving in the wild.</a:t>
            </a:r>
          </a:p>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C8BB443-018D-DC4C-9690-DF8515912DA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1159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29</a:t>
            </a:fld>
            <a:endParaRPr lang="en-US"/>
          </a:p>
        </p:txBody>
      </p:sp>
    </p:spTree>
    <p:extLst>
      <p:ext uri="{BB962C8B-B14F-4D97-AF65-F5344CB8AC3E}">
        <p14:creationId xmlns:p14="http://schemas.microsoft.com/office/powerpoint/2010/main" val="147010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effectLst/>
              </a:rPr>
              <a:t>Configure backends fast</a:t>
            </a:r>
            <a:br>
              <a:rPr lang="en-US" dirty="0">
                <a:effectLst/>
              </a:rPr>
            </a:br>
            <a:r>
              <a:rPr lang="en-US" dirty="0">
                <a:effectLst/>
              </a:rPr>
              <a:t>Use Amplify Studio and CLI's intuitive workflows to set up scalable AWS backends with authentication, storage, data, and other common use cases.</a:t>
            </a:r>
          </a:p>
          <a:p>
            <a:endParaRPr lang="en-US" dirty="0">
              <a:effectLst/>
            </a:endParaRPr>
          </a:p>
          <a:p>
            <a:r>
              <a:rPr lang="en-US" b="1" dirty="0">
                <a:effectLst/>
              </a:rPr>
              <a:t>Amplify Studio – New Amplify Studio (now in GA) </a:t>
            </a:r>
            <a:r>
              <a:rPr lang="en-US" dirty="0">
                <a:effectLst/>
              </a:rPr>
              <a:t>provides a visual interface to configure and maintain your app backend outside the AWS console, build a frontend UI, and quickly bind the two together. Easily configure your backend data model, authentication, authorization, and more. All backend resources created by Amplify Studio are usable with the Amplify CLI. </a:t>
            </a:r>
          </a:p>
          <a:p>
            <a:endParaRPr lang="en-US" dirty="0">
              <a:effectLst/>
              <a:hlinkClick r:id="rId3"/>
            </a:endParaRPr>
          </a:p>
          <a:p>
            <a:r>
              <a:rPr lang="en-US" b="1" dirty="0">
                <a:effectLst/>
              </a:rPr>
              <a:t>Amplify CLI toolchain - </a:t>
            </a:r>
            <a:r>
              <a:rPr lang="en-US" dirty="0">
                <a:effectLst/>
              </a:rPr>
              <a:t>The Amplify Command Line Interface (CLI) is a toolchain to configure and maintain your app backend from your local desktop. Configure cloud functionality using the CLI's interactive workflow and intuitive use cases such as auth, storage, API. Test features locally and deploy multiple environments. All configured resources are available to customers as infrastructure-as-code templates enabling better team collaboration and easy integration with </a:t>
            </a:r>
            <a:r>
              <a:rPr lang="en-US" dirty="0" err="1">
                <a:effectLst/>
              </a:rPr>
              <a:t>Amplify's</a:t>
            </a:r>
            <a:r>
              <a:rPr lang="en-US" dirty="0">
                <a:effectLst/>
              </a:rPr>
              <a:t> CI/CD workflow.</a:t>
            </a:r>
            <a:endParaRPr lang="en-US" dirty="0"/>
          </a:p>
          <a:p>
            <a:br>
              <a:rPr lang="en-US" dirty="0">
                <a:effectLst/>
              </a:rPr>
            </a:br>
            <a:r>
              <a:rPr lang="en-US" b="1" dirty="0">
                <a:effectLst/>
              </a:rPr>
              <a:t>Seamlessly connect front ends</a:t>
            </a:r>
            <a:br>
              <a:rPr lang="en-US" dirty="0">
                <a:effectLst/>
              </a:rPr>
            </a:br>
            <a:r>
              <a:rPr lang="en-US" dirty="0">
                <a:effectLst/>
              </a:rPr>
              <a:t>Use the Amplify libraries in your web, Android, and iOS apps to connect to new and existing AWS resources in just a few lines of code.</a:t>
            </a:r>
          </a:p>
          <a:p>
            <a:endParaRPr lang="en-US" b="0" dirty="0">
              <a:effectLst/>
            </a:endParaRPr>
          </a:p>
          <a:p>
            <a:r>
              <a:rPr lang="en-US" dirty="0" err="1">
                <a:effectLst/>
                <a:hlinkClick r:id="rId4"/>
              </a:rPr>
              <a:t>Libraries</a:t>
            </a:r>
            <a:r>
              <a:rPr lang="en-US" dirty="0" err="1">
                <a:effectLst/>
                <a:hlinkClick r:id="rId5"/>
              </a:rPr>
              <a:t>JavaScript</a:t>
            </a:r>
            <a:r>
              <a:rPr lang="en-US" dirty="0">
                <a:effectLst/>
                <a:hlinkClick r:id="rId5"/>
              </a:rPr>
              <a:t> &gt;&gt; </a:t>
            </a:r>
            <a:r>
              <a:rPr lang="en-US" dirty="0">
                <a:effectLst/>
                <a:hlinkClick r:id="rId6"/>
              </a:rPr>
              <a:t>iOS &gt;&gt;</a:t>
            </a:r>
            <a:r>
              <a:rPr lang="en-US" dirty="0">
                <a:effectLst/>
              </a:rPr>
              <a:t> </a:t>
            </a:r>
            <a:r>
              <a:rPr lang="en-US" dirty="0">
                <a:effectLst/>
                <a:hlinkClick r:id="rId7"/>
              </a:rPr>
              <a:t>Android &gt;&gt; </a:t>
            </a:r>
            <a:r>
              <a:rPr lang="en-US" dirty="0">
                <a:effectLst/>
                <a:hlinkClick r:id="rId8"/>
              </a:rPr>
              <a:t>Flutter &gt;&gt;</a:t>
            </a:r>
            <a:br>
              <a:rPr lang="en-US" dirty="0">
                <a:effectLst/>
              </a:rPr>
            </a:br>
            <a:r>
              <a:rPr lang="en-US" dirty="0">
                <a:effectLst/>
              </a:rPr>
              <a:t>AWS Amplify offers use case-centric open source libraries in the Amplify Framework to build cloud powered mobile and web apps. Amplify libraries are powered by AWS services and can be used with new backends created with the Amplify CLI and admin UI, or your existing AWS backend.</a:t>
            </a:r>
            <a:r>
              <a:rPr lang="en-US" dirty="0">
                <a:effectLst/>
                <a:hlinkClick r:id="rId9"/>
              </a:rPr>
              <a:t> </a:t>
            </a:r>
          </a:p>
          <a:p>
            <a:endParaRPr lang="en-US" baseline="0" dirty="0">
              <a:effectLst/>
            </a:endParaRPr>
          </a:p>
          <a:p>
            <a:r>
              <a:rPr lang="en-US" dirty="0">
                <a:effectLst/>
                <a:hlinkClick r:id="rId10"/>
              </a:rPr>
              <a:t>Authentication</a:t>
            </a:r>
            <a:r>
              <a:rPr lang="en-US" dirty="0">
                <a:effectLst/>
              </a:rPr>
              <a:t> Create seamless on-boarding flows with a fully-managed user directory and pre-built sign-up, sign-in, forgot password, and multi-factor auth workflows. Amplify also supports login with a social provider such as Facebook, Google Sign-In, or Login With Amazon and provides fine grained access control to mobile and web applications. Powered by Amazon Cognito.</a:t>
            </a:r>
            <a:r>
              <a:rPr lang="en-US" dirty="0">
                <a:effectLst/>
                <a:hlinkClick r:id="" action="ppaction://noaction"/>
              </a:rPr>
              <a:t> </a:t>
            </a:r>
          </a:p>
          <a:p>
            <a:endParaRPr lang="en-US" dirty="0">
              <a:effectLst/>
              <a:hlinkClick r:id="" action="ppaction://noaction"/>
            </a:endParaRPr>
          </a:p>
          <a:p>
            <a:r>
              <a:rPr lang="en-US" dirty="0" err="1">
                <a:effectLst/>
                <a:hlinkClick r:id="" action="ppaction://noaction"/>
              </a:rPr>
              <a:t>DataStore</a:t>
            </a:r>
            <a:r>
              <a:rPr lang="en-US" dirty="0">
                <a:effectLst/>
              </a:rPr>
              <a:t> Use a multi-platform (iOS/Android/React Native/Web) on-device persistent storage engine that automatically synchronizes data between mobile/web apps and the cloud, powered by </a:t>
            </a:r>
            <a:r>
              <a:rPr lang="en-US" dirty="0" err="1">
                <a:effectLst/>
              </a:rPr>
              <a:t>GraphQL</a:t>
            </a:r>
            <a:r>
              <a:rPr lang="en-US" dirty="0">
                <a:effectLst/>
              </a:rPr>
              <a:t>. </a:t>
            </a:r>
            <a:r>
              <a:rPr lang="en-US" dirty="0" err="1">
                <a:effectLst/>
              </a:rPr>
              <a:t>DataStore</a:t>
            </a:r>
            <a:r>
              <a:rPr lang="en-US" dirty="0">
                <a:effectLst/>
              </a:rPr>
              <a:t> provides a programming model for leveraging shared and distributed data without writing additional code for offline and online scenarios, which makes working with distributed, cross-user data just as simple as working with local-only data. Powered by AWS AppSync.</a:t>
            </a:r>
            <a:r>
              <a:rPr lang="en-US" dirty="0">
                <a:effectLst/>
                <a:hlinkClick r:id="" action="ppaction://noaction"/>
              </a:rPr>
              <a:t> </a:t>
            </a:r>
          </a:p>
          <a:p>
            <a:endParaRPr lang="en-US" dirty="0">
              <a:effectLst/>
              <a:hlinkClick r:id="" action="ppaction://noaction"/>
            </a:endParaRPr>
          </a:p>
          <a:p>
            <a:r>
              <a:rPr lang="en-US" dirty="0">
                <a:effectLst/>
                <a:hlinkClick r:id="" action="ppaction://noaction"/>
              </a:rPr>
              <a:t>Analytics</a:t>
            </a:r>
            <a:r>
              <a:rPr lang="en-US" dirty="0">
                <a:effectLst/>
              </a:rPr>
              <a:t> Understand the behavior of your web, iOS or Android users. Use auto tracking to track user sessions and web page metrics or create custom user attributes and in-app metrics. Get access to real time data stream and analyze the data for customer insights and build data driven marketing strategies to drive customer adoption, engagement, and retention. Powered by Amazon Pinpoint and Amazon Kinesis.</a:t>
            </a:r>
            <a:r>
              <a:rPr lang="en-US" dirty="0">
                <a:effectLst/>
                <a:hlinkClick r:id="" action="ppaction://noaction"/>
              </a:rPr>
              <a:t> </a:t>
            </a:r>
          </a:p>
          <a:p>
            <a:endParaRPr lang="en-US" dirty="0">
              <a:effectLst/>
              <a:hlinkClick r:id="" action="ppaction://noaction"/>
            </a:endParaRPr>
          </a:p>
          <a:p>
            <a:r>
              <a:rPr lang="en-US" dirty="0">
                <a:effectLst/>
                <a:hlinkClick r:id="" action="ppaction://noaction"/>
              </a:rPr>
              <a:t>API</a:t>
            </a:r>
            <a:r>
              <a:rPr lang="en-US" dirty="0">
                <a:effectLst/>
              </a:rPr>
              <a:t> Make secure HTTP requests to </a:t>
            </a:r>
            <a:r>
              <a:rPr lang="en-US" dirty="0" err="1">
                <a:effectLst/>
                <a:hlinkClick r:id="rId11"/>
              </a:rPr>
              <a:t>GraphQL</a:t>
            </a:r>
            <a:r>
              <a:rPr lang="en-US" dirty="0">
                <a:effectLst/>
              </a:rPr>
              <a:t> and </a:t>
            </a:r>
            <a:r>
              <a:rPr lang="en-US" dirty="0">
                <a:effectLst/>
                <a:hlinkClick r:id="rId12"/>
              </a:rPr>
              <a:t>REST</a:t>
            </a:r>
            <a:r>
              <a:rPr lang="en-US" dirty="0">
                <a:effectLst/>
              </a:rPr>
              <a:t> endpoints to access, manipulate, and combine data from one or more data sources such Amazon DynamoDB, Amazon Aurora Serverless, and your custom data sources with AWS Lambda. Amplify enables you to easily build scalable applications that require real-time updates, local data access for offline scenarios, and data synchronization with customizable conflict resolution when devices are back online. Powered by AWS AppSync and Amazon API Gateway.</a:t>
            </a:r>
          </a:p>
          <a:p>
            <a:endParaRPr lang="en-US" dirty="0">
              <a:effectLst/>
              <a:hlinkClick r:id="" action="ppaction://noaction"/>
            </a:endParaRPr>
          </a:p>
          <a:p>
            <a:r>
              <a:rPr lang="en-US" dirty="0">
                <a:effectLst/>
                <a:hlinkClick r:id="" action="ppaction://noaction"/>
              </a:rPr>
              <a:t>Functions</a:t>
            </a:r>
            <a:r>
              <a:rPr lang="en-US" dirty="0">
                <a:effectLst/>
              </a:rPr>
              <a:t> Add a Lambda function to your project which you can use alongside a REST API or as a </a:t>
            </a:r>
            <a:r>
              <a:rPr lang="en-US" dirty="0" err="1">
                <a:effectLst/>
              </a:rPr>
              <a:t>datasource</a:t>
            </a:r>
            <a:r>
              <a:rPr lang="en-US" dirty="0">
                <a:effectLst/>
              </a:rPr>
              <a:t> in your </a:t>
            </a:r>
            <a:r>
              <a:rPr lang="en-US" dirty="0" err="1">
                <a:effectLst/>
              </a:rPr>
              <a:t>GraphQL</a:t>
            </a:r>
            <a:r>
              <a:rPr lang="en-US" dirty="0">
                <a:effectLst/>
              </a:rPr>
              <a:t> API using the @function directive in the Amplify CLI. You can update the Lambda execution role policies for your function to access other resources generated and maintained by the CLI, using the CLI. Amplify CLI enables you to create, test and deploy Lambda functions across various runtimes and once a runtime is selected, you can select a function template for the runtime to help bootstrap your Lambda function. Hosting &gt;&gt; link to amplify/hosting page to replace amplify/console </a:t>
            </a:r>
            <a:r>
              <a:rPr lang="en-US" dirty="0" err="1">
                <a:effectLst/>
              </a:rPr>
              <a:t>pageBuild</a:t>
            </a:r>
            <a:r>
              <a:rPr lang="en-US" dirty="0">
                <a:effectLst/>
              </a:rPr>
              <a:t> and deploy </a:t>
            </a:r>
            <a:r>
              <a:rPr lang="en-US" dirty="0" err="1">
                <a:effectLst/>
              </a:rPr>
              <a:t>fullstack</a:t>
            </a:r>
            <a:r>
              <a:rPr lang="en-US" dirty="0">
                <a:effectLst/>
              </a:rPr>
              <a:t> serverless web applications from the Amplify console. A </a:t>
            </a:r>
            <a:r>
              <a:rPr lang="en-US" dirty="0" err="1">
                <a:effectLst/>
              </a:rPr>
              <a:t>fullstack</a:t>
            </a:r>
            <a:r>
              <a:rPr lang="en-US" dirty="0">
                <a:effectLst/>
              </a:rPr>
              <a:t> serverless app consists of a backend built with cloud resources such as </a:t>
            </a:r>
            <a:r>
              <a:rPr lang="en-US" dirty="0" err="1">
                <a:effectLst/>
              </a:rPr>
              <a:t>GraphQL</a:t>
            </a:r>
            <a:r>
              <a:rPr lang="en-US" dirty="0">
                <a:effectLst/>
              </a:rPr>
              <a:t> or REST APIs, file and data storage, and a frontend built with single page application frameworks such as React, Angular, Vue, or Gatsby.</a:t>
            </a:r>
            <a:r>
              <a:rPr lang="en-US" dirty="0">
                <a:effectLst/>
                <a:hlinkClick r:id="" action="ppaction://noaction"/>
              </a:rPr>
              <a:t> </a:t>
            </a:r>
          </a:p>
          <a:p>
            <a:endParaRPr lang="en-US" dirty="0">
              <a:effectLst/>
              <a:hlinkClick r:id="" action="ppaction://noaction"/>
            </a:endParaRPr>
          </a:p>
          <a:p>
            <a:r>
              <a:rPr lang="en-US" dirty="0">
                <a:effectLst/>
                <a:hlinkClick r:id="" action="ppaction://noaction"/>
              </a:rPr>
              <a:t>Geo  </a:t>
            </a:r>
            <a:r>
              <a:rPr lang="en-US" sz="1920" b="0" i="0" kern="1200" dirty="0">
                <a:solidFill>
                  <a:schemeClr val="tx1"/>
                </a:solidFill>
                <a:effectLst/>
                <a:ea typeface="+mn-ea"/>
                <a:cs typeface="+mn-cs"/>
              </a:rPr>
              <a:t>Add location-aware features like maps and location search to your JavaScript-based web app in minutes. Amplify Geo includes pre-integrated map UI components (based on the popular </a:t>
            </a:r>
            <a:r>
              <a:rPr lang="en-US" sz="1920" b="0" i="0" kern="1200" dirty="0" err="1">
                <a:solidFill>
                  <a:schemeClr val="tx1"/>
                </a:solidFill>
                <a:effectLst/>
                <a:ea typeface="+mn-ea"/>
                <a:cs typeface="+mn-cs"/>
              </a:rPr>
              <a:t>MapLibre</a:t>
            </a:r>
            <a:r>
              <a:rPr lang="en-US" sz="1920" b="0" i="0" kern="1200" dirty="0">
                <a:solidFill>
                  <a:schemeClr val="tx1"/>
                </a:solidFill>
                <a:effectLst/>
                <a:ea typeface="+mn-ea"/>
                <a:cs typeface="+mn-cs"/>
              </a:rPr>
              <a:t> open-source library) and it updates the Amplify Command Line Interface (CLI) tool with support for provisioning all required cloud location services. You can customize embedded maps to match your app’s theme, or choose from many community-developed </a:t>
            </a:r>
            <a:r>
              <a:rPr lang="en-US" sz="1920" b="0" i="0" u="none" strike="noStrike" kern="1200" dirty="0" err="1">
                <a:solidFill>
                  <a:schemeClr val="tx1"/>
                </a:solidFill>
                <a:effectLst/>
                <a:ea typeface="+mn-ea"/>
                <a:cs typeface="+mn-cs"/>
                <a:hlinkClick r:id="rId13"/>
              </a:rPr>
              <a:t>MapLibre</a:t>
            </a:r>
            <a:r>
              <a:rPr lang="en-US" sz="1920" b="0" i="0" u="none" strike="noStrike" kern="1200" dirty="0">
                <a:solidFill>
                  <a:schemeClr val="tx1"/>
                </a:solidFill>
                <a:effectLst/>
                <a:ea typeface="+mn-ea"/>
                <a:cs typeface="+mn-cs"/>
                <a:hlinkClick r:id="rId13"/>
              </a:rPr>
              <a:t> plugins</a:t>
            </a:r>
            <a:r>
              <a:rPr lang="en-US" sz="1920" b="0" i="0" kern="1200" dirty="0">
                <a:solidFill>
                  <a:schemeClr val="tx1"/>
                </a:solidFill>
                <a:effectLst/>
                <a:ea typeface="+mn-ea"/>
                <a:cs typeface="+mn-cs"/>
              </a:rPr>
              <a:t> for more flexibility and advanced visualization options. Powered by Amazon Location Service.</a:t>
            </a:r>
            <a:endParaRPr lang="en-US" dirty="0">
              <a:effectLst/>
              <a:hlinkClick r:id="" action="ppaction://noaction"/>
            </a:endParaRPr>
          </a:p>
          <a:p>
            <a:endParaRPr lang="en-US" dirty="0">
              <a:effectLst/>
              <a:hlinkClick r:id="" action="ppaction://noaction"/>
            </a:endParaRPr>
          </a:p>
          <a:p>
            <a:r>
              <a:rPr lang="en-US" dirty="0">
                <a:effectLst/>
                <a:hlinkClick r:id="" action="ppaction://noaction"/>
              </a:rPr>
              <a:t>Interactions</a:t>
            </a:r>
            <a:r>
              <a:rPr lang="en-US" dirty="0">
                <a:effectLst/>
              </a:rPr>
              <a:t> Build interactive and engaging conversational bots with the same deep learning technologies that power Amazon Alexa with just a single line of code. Create great user experiences through chat bots when it comes to tasks such as automated customer chat support, product information/recommendations or streamlining common work activities etc. Powered by Amazon Lex.</a:t>
            </a:r>
          </a:p>
          <a:p>
            <a:endParaRPr lang="en-US" dirty="0">
              <a:effectLst/>
              <a:hlinkClick r:id="" action="ppaction://noaction"/>
            </a:endParaRPr>
          </a:p>
          <a:p>
            <a:r>
              <a:rPr lang="en-US" dirty="0">
                <a:effectLst/>
                <a:hlinkClick r:id="" action="ppaction://noaction"/>
              </a:rPr>
              <a:t>Predictions</a:t>
            </a:r>
            <a:r>
              <a:rPr lang="en-US" dirty="0">
                <a:effectLst/>
              </a:rPr>
              <a:t> Enhance your app by adding AI/ML capabilities. You can easily achieve use cases like text translation, speech generation from text, entities recognition in image, interpretation of text, and transcribing text. Amplify enables simplified orchestration of advanced use cases like uploading images for automatic training and using </a:t>
            </a:r>
            <a:r>
              <a:rPr lang="en-US" dirty="0" err="1">
                <a:effectLst/>
              </a:rPr>
              <a:t>GraphQL</a:t>
            </a:r>
            <a:r>
              <a:rPr lang="en-US" dirty="0">
                <a:effectLst/>
              </a:rPr>
              <a:t> directives for chaining multiple AI/ML actions. Powered by Amazon Machine Learning services, such as Amazon </a:t>
            </a:r>
            <a:r>
              <a:rPr lang="en-US" dirty="0" err="1">
                <a:effectLst/>
              </a:rPr>
              <a:t>Sagemaker</a:t>
            </a:r>
            <a:r>
              <a:rPr lang="en-US" dirty="0">
                <a:effectLst/>
              </a:rPr>
              <a:t>.</a:t>
            </a:r>
          </a:p>
          <a:p>
            <a:endParaRPr lang="en-US" dirty="0">
              <a:effectLst/>
              <a:hlinkClick r:id="" action="ppaction://noaction"/>
            </a:endParaRPr>
          </a:p>
          <a:p>
            <a:r>
              <a:rPr lang="en-US" dirty="0" err="1">
                <a:effectLst/>
                <a:hlinkClick r:id="" action="ppaction://noaction"/>
              </a:rPr>
              <a:t>PubSub</a:t>
            </a:r>
            <a:r>
              <a:rPr lang="en-US" dirty="0">
                <a:effectLst/>
              </a:rPr>
              <a:t> Pass messages between your app instances and your app's backend creating real-time interactive experiences. Amplify provides connectivity with cloud-based message-oriented middleware. Powered by AWS IoT services and Generic MQTT Over WebSocket Providers.</a:t>
            </a:r>
          </a:p>
          <a:p>
            <a:endParaRPr lang="en-US" dirty="0">
              <a:effectLst/>
              <a:hlinkClick r:id="" action="ppaction://noaction"/>
            </a:endParaRPr>
          </a:p>
          <a:p>
            <a:r>
              <a:rPr lang="en-US" dirty="0">
                <a:effectLst/>
                <a:hlinkClick r:id="" action="ppaction://noaction"/>
              </a:rPr>
              <a:t>Push notifications</a:t>
            </a:r>
            <a:r>
              <a:rPr lang="en-US" dirty="0">
                <a:effectLst/>
              </a:rPr>
              <a:t> Improve customer engagement by using marketing and analytics capabilities. Leverage customer insights to segment and target your customers more effectively. You can tailor your content and communicate through multiple channels including email, texts as well as push notifications. Powered by Amazon Pinpoint.</a:t>
            </a:r>
            <a:r>
              <a:rPr lang="en-US" dirty="0">
                <a:effectLst/>
                <a:hlinkClick r:id="" action="ppaction://noaction"/>
              </a:rPr>
              <a:t> </a:t>
            </a:r>
          </a:p>
          <a:p>
            <a:endParaRPr lang="en-US" dirty="0">
              <a:effectLst/>
              <a:hlinkClick r:id="" action="ppaction://noaction"/>
            </a:endParaRPr>
          </a:p>
          <a:p>
            <a:r>
              <a:rPr lang="en-US" dirty="0">
                <a:effectLst/>
                <a:hlinkClick r:id="" action="ppaction://noaction"/>
              </a:rPr>
              <a:t>Storage</a:t>
            </a:r>
            <a:r>
              <a:rPr lang="en-US" dirty="0">
                <a:effectLst/>
              </a:rPr>
              <a:t> Store and manage user generated content such as photos, videos securely on device or in the cloud. The AWS Amplify Storage module provides a simple mechanism for managing user content for your app in public, protected or private storage buckets. Leverage cloud scale storage so that you can easily take your application from prototype to production. Powered by Amazon S3.</a:t>
            </a:r>
            <a:endParaRPr lang="en-US" baseline="0" dirty="0">
              <a:effectLst/>
            </a:endParaRPr>
          </a:p>
          <a:p>
            <a:endParaRPr lang="en-US" baseline="0" dirty="0">
              <a:effectLst/>
            </a:endParaRPr>
          </a:p>
          <a:p>
            <a:r>
              <a:rPr lang="en-US" dirty="0">
                <a:effectLst/>
              </a:rPr>
              <a:t>Extensibility – </a:t>
            </a:r>
            <a:r>
              <a:rPr lang="en-US" dirty="0" err="1">
                <a:effectLst/>
              </a:rPr>
              <a:t>Amplify’s</a:t>
            </a:r>
            <a:r>
              <a:rPr lang="en-US" dirty="0">
                <a:effectLst/>
              </a:rPr>
              <a:t> new extensibility </a:t>
            </a:r>
            <a:r>
              <a:rPr lang="en-US" dirty="0"/>
              <a:t>features give developers the flexibility to customize their AWS backend and deployment capabilities. Reconfigure Amplify-generated backend resources to optimize for specific use cases, or modify </a:t>
            </a:r>
            <a:r>
              <a:rPr lang="en-US" dirty="0" err="1"/>
              <a:t>Amplify's</a:t>
            </a:r>
            <a:r>
              <a:rPr lang="en-US" dirty="0"/>
              <a:t> deployment operations to comply with your enterprise DevOps guidelines as your needs evolve.</a:t>
            </a:r>
            <a:endParaRPr lang="en-US" dirty="0">
              <a:effectLst/>
            </a:endParaRPr>
          </a:p>
          <a:p>
            <a:endParaRPr lang="en-US" dirty="0">
              <a:effectLst/>
              <a:hlinkClick r:id="rId14"/>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900417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1501385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ea typeface="+mn-ea"/>
                <a:cs typeface="+mn-cs"/>
              </a:rPr>
              <a:t>App2Container enables you to containerize existing applications and migrate them to Amazon Elastic Container Service and Amazon Elastic Kubernetes Service, complete with all the needed dependencies and network configuration.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506531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For those of you with .NET Framework applications, the Porting Assistant for .NET is a free graphical tool that analyzes your application to determine its compatibility with .NET Core or higher.</a:t>
            </a:r>
          </a:p>
          <a:p>
            <a:endParaRPr lang="en-US" dirty="0"/>
          </a:p>
          <a:p>
            <a:r>
              <a:rPr lang="en-US" dirty="0"/>
              <a:t>Going beyond a compatibility report, the Porting Assistant can also automatically port your project files, and update NuGet package dependencies for you, including suggesting compatible replacements.</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It offers a real helping hand to when modernizing your applications from .NET Framework onto .NET Core, and .NET 5 or higher.</a:t>
            </a:r>
          </a:p>
          <a:p>
            <a:endParaRPr lang="en-US" dirty="0"/>
          </a:p>
          <a:p>
            <a:r>
              <a:rPr lang="en-US" dirty="0"/>
              <a:t>The Porting Assistant is available as a standalone application or as an extension for Visual Studio, available on the Visual Studio marketplace.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67922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The Microservice Extractor for .NET is a free tool that helps simplify and automate parts of the process involved in refactoring ASP.NET monolithic applications into independent services. </a:t>
            </a:r>
          </a:p>
          <a:p>
            <a:endParaRPr lang="en-US" dirty="0"/>
          </a:p>
          <a:p>
            <a:r>
              <a:rPr lang="en-US" dirty="0"/>
              <a:t>Once extracted, those services can be independently scaled when they’re deployed to the cloud.</a:t>
            </a:r>
          </a:p>
          <a:p>
            <a:endParaRPr lang="en-US" dirty="0"/>
          </a:p>
          <a:p>
            <a:r>
              <a:rPr lang="en-US" dirty="0"/>
              <a:t>Development teams working on the services are then also able to develop and deploy with increased agility and flexibility.</a:t>
            </a:r>
          </a:p>
          <a:p>
            <a:endParaRPr lang="en-US" dirty="0"/>
          </a:p>
          <a:p>
            <a:r>
              <a:rPr lang="en-US" dirty="0"/>
              <a:t>The tool analyzes source code and runtime metrics to create a visual representation of your application and its dependencies, and assists in code refactoring and extraction of the codebase into separate projects.</a:t>
            </a:r>
          </a:p>
          <a:p>
            <a:endParaRPr lang="en-US" dirty="0"/>
          </a:p>
          <a:p>
            <a:r>
              <a:rPr lang="en-US" dirty="0"/>
              <a:t>It also updates the original monolithic codebase for you, to make calls to the extracted microservice.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39250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has nearly 15 years of experience supporting .NET and has provided the functionality to run .NET workloads longer than any other cloud provider.</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3334884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The Microservice Extractor for .NET is a free tool that helps simplify and automate parts of the process involved in refactoring ASP.NET monolithic applications into independent services. </a:t>
            </a:r>
          </a:p>
          <a:p>
            <a:endParaRPr lang="en-US" dirty="0"/>
          </a:p>
          <a:p>
            <a:r>
              <a:rPr lang="en-US" dirty="0"/>
              <a:t>Once extracted, those services can be independently scaled when they’re deployed to the cloud.</a:t>
            </a:r>
          </a:p>
          <a:p>
            <a:endParaRPr lang="en-US" dirty="0"/>
          </a:p>
          <a:p>
            <a:r>
              <a:rPr lang="en-US" dirty="0"/>
              <a:t>Development teams working on the services are then also able to develop and deploy with increased agility and flexibility.</a:t>
            </a:r>
          </a:p>
          <a:p>
            <a:endParaRPr lang="en-US" dirty="0"/>
          </a:p>
          <a:p>
            <a:r>
              <a:rPr lang="en-US" dirty="0"/>
              <a:t>The tool analyzes source code and runtime metrics to create a visual representation of your application and its dependencies, and assists in code refactoring and extraction of the codebase into separate projects.</a:t>
            </a:r>
          </a:p>
          <a:p>
            <a:endParaRPr lang="en-US" dirty="0"/>
          </a:p>
          <a:p>
            <a:r>
              <a:rPr lang="en-US" dirty="0"/>
              <a:t>It also updates the original monolithic codebase for you, to make calls to the extracted microservice.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2674671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So depending on your needs and level of control, you have the entire spectrum with AWS. </a:t>
            </a:r>
          </a:p>
          <a:p>
            <a:endParaRPr lang="en-US" dirty="0"/>
          </a:p>
          <a:p>
            <a:r>
              <a:rPr lang="en-US" dirty="0"/>
              <a:t>Whether you want to own the entire environment your .NET apps run on all the way to you just want some code to run, the options are limitless.</a:t>
            </a:r>
          </a:p>
        </p:txBody>
      </p:sp>
      <p:sp>
        <p:nvSpPr>
          <p:cNvPr id="4" name="Slide Number Placeholder 3"/>
          <p:cNvSpPr>
            <a:spLocks noGrp="1"/>
          </p:cNvSpPr>
          <p:nvPr>
            <p:ph type="sldNum" sz="quarter" idx="5"/>
          </p:nvPr>
        </p:nvSpPr>
        <p:spPr/>
        <p:txBody>
          <a:bodyPr/>
          <a:lstStyle/>
          <a:p>
            <a:fld id="{A3D89E5F-BEEF-42A1-A57B-E5A736D51194}" type="slidenum">
              <a:rPr lang="en-US" smtClean="0"/>
              <a:pPr/>
              <a:t>41</a:t>
            </a:fld>
            <a:endParaRPr lang="en-US"/>
          </a:p>
        </p:txBody>
      </p:sp>
    </p:spTree>
    <p:extLst>
      <p:ext uri="{BB962C8B-B14F-4D97-AF65-F5344CB8AC3E}">
        <p14:creationId xmlns:p14="http://schemas.microsoft.com/office/powerpoint/2010/main" val="413864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AWS has supported .NET and PowerShell for many years and makes available a collection of free tools and IDE integrations that you can use to develop, deploy, and manage your applications and their resources in the cloud.</a:t>
            </a:r>
          </a:p>
          <a:p>
            <a:endParaRPr lang="en-US" dirty="0"/>
          </a:p>
          <a:p>
            <a:r>
              <a:rPr lang="en-US" dirty="0"/>
              <a:t>Integrations with Visual Studio, Visual Studio Code, and JetBrains Rider make working with AWS services from within IDE environments easy and convenient.</a:t>
            </a:r>
          </a:p>
          <a:p>
            <a:endParaRPr lang="en-US" dirty="0"/>
          </a:p>
          <a:p>
            <a:r>
              <a:rPr lang="en-US" dirty="0"/>
              <a:t>To integrate calls to AWS services from within your applications, use the AWS SDK for .NET.</a:t>
            </a:r>
          </a:p>
          <a:p>
            <a:endParaRPr lang="en-US" dirty="0"/>
          </a:p>
          <a:p>
            <a:r>
              <a:rPr lang="en-US" dirty="0"/>
              <a:t>The SDK makes calling an AWS service API as simple as calling a method on an object.</a:t>
            </a:r>
          </a:p>
          <a:p>
            <a:endParaRPr lang="en-US" dirty="0"/>
          </a:p>
          <a:p>
            <a:r>
              <a:rPr lang="en-US" dirty="0"/>
              <a:t>For defining cloud infrastructure and resources for your applications, there’s also the AWS Cloud Development Kit or CDK.</a:t>
            </a:r>
          </a:p>
          <a:p>
            <a:endParaRPr lang="en-US" dirty="0"/>
          </a:p>
          <a:p>
            <a:r>
              <a:rPr lang="en-US" dirty="0"/>
              <a:t>With the CDK, you define your resources in the programming languages you use every day, for example C#, instead of using a declarative templating language such as YAML or JSON.</a:t>
            </a:r>
          </a:p>
          <a:p>
            <a:endParaRPr lang="en-US" dirty="0"/>
          </a:p>
          <a:p>
            <a:r>
              <a:rPr lang="en-US" dirty="0"/>
              <a:t>A rich collection of PowerShell modules wrapping AWS services is available for command line and scripting users, and you can also use .NET and PowerShell to write your serverless functions and applications for use with AWS Lambda.</a:t>
            </a:r>
          </a:p>
          <a:p>
            <a:endParaRPr lang="en-US" dirty="0"/>
          </a:p>
          <a:p>
            <a:r>
              <a:rPr lang="en-US" dirty="0"/>
              <a:t>For modern .NET, tooling packages are available that integrate with the dotnet command line interface.</a:t>
            </a:r>
          </a:p>
          <a:p>
            <a:endParaRPr lang="en-US" dirty="0"/>
          </a:p>
          <a:p>
            <a:r>
              <a:rPr lang="en-US" dirty="0"/>
              <a:t>The AWS Command Line Interface, or AWS CLI and the AWS Serverless Application Model, or SAM, CLI can also be used with .NET.</a:t>
            </a:r>
          </a:p>
          <a:p>
            <a:endParaRPr lang="en-US" dirty="0"/>
          </a:p>
          <a:p>
            <a:r>
              <a:rPr lang="en-US" dirty="0"/>
              <a:t>Today, many organizations and developers make use of continuous integration and deployment and AWS offers a suite of services you can use for build and deployment, and pipeline orchestration.</a:t>
            </a:r>
          </a:p>
          <a:p>
            <a:endParaRPr lang="en-US" dirty="0"/>
          </a:p>
          <a:p>
            <a:r>
              <a:rPr lang="en-US" dirty="0"/>
              <a:t>There’s also an integration for users with established CI/CD pipelines in Azure DevOps or GitHub actions looking to bridge that last mile to AWS. We also just recently announced Amazon Code Catalyst, an all-purpose software development service</a:t>
            </a:r>
          </a:p>
          <a:p>
            <a:endParaRPr lang="en-US" dirty="0"/>
          </a:p>
          <a:p>
            <a:r>
              <a:rPr lang="en-US" dirty="0"/>
              <a:t>You’ll also find free tools that can assist with application migration and modernization.</a:t>
            </a:r>
          </a:p>
          <a:p>
            <a:endParaRPr lang="en-US" dirty="0"/>
          </a:p>
          <a:p>
            <a:r>
              <a:rPr lang="en-US" dirty="0"/>
              <a:t>App2Container encapsulates your legacy application into a container, complete with the application dependencies.</a:t>
            </a:r>
          </a:p>
          <a:p>
            <a:endParaRPr lang="en-US" dirty="0"/>
          </a:p>
          <a:p>
            <a:r>
              <a:rPr lang="en-US" dirty="0"/>
              <a:t>The Porting Assistant for .NET can help you port your .NET Framework applications to .NET Core and .NET 5.</a:t>
            </a:r>
          </a:p>
          <a:p>
            <a:endParaRPr lang="en-US" dirty="0"/>
          </a:p>
          <a:p>
            <a:r>
              <a:rPr lang="en-US" dirty="0"/>
              <a:t>And finally, the Microservice Extractor for .NET helps with refactoring your monolithic MVC applications to a microservices architecture for better scale, more resiliency, and faster development.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157199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000" b="0" i="0" kern="1200" dirty="0">
                <a:solidFill>
                  <a:schemeClr val="tx1"/>
                </a:solidFill>
                <a:effectLst/>
                <a:ea typeface="+mn-ea"/>
                <a:cs typeface="+mn-cs"/>
              </a:rPr>
              <a:t>1/ For all different kinds of workloads, we offer different capabilities, processors, platforms, instances, and more.</a:t>
            </a:r>
          </a:p>
          <a:p>
            <a:r>
              <a:rPr lang="en-US" sz="2000" b="0" i="0" kern="1200" dirty="0">
                <a:solidFill>
                  <a:schemeClr val="tx1"/>
                </a:solidFill>
                <a:effectLst/>
                <a:ea typeface="+mn-ea"/>
                <a:cs typeface="+mn-cs"/>
              </a:rPr>
              <a:t> </a:t>
            </a:r>
          </a:p>
          <a:p>
            <a:r>
              <a:rPr lang="en-US" sz="2000" b="0" i="0" kern="1200" dirty="0">
                <a:solidFill>
                  <a:schemeClr val="tx1"/>
                </a:solidFill>
                <a:effectLst/>
                <a:ea typeface="+mn-ea"/>
                <a:cs typeface="+mn-cs"/>
              </a:rPr>
              <a:t>2/ All these options create the power of choice for our customers to select the best instances for their business needs.</a:t>
            </a:r>
            <a:r>
              <a:rPr lang="en-US" sz="2000" dirty="0">
                <a:effectLst/>
              </a:rPr>
              <a:t> </a:t>
            </a:r>
            <a:endParaRPr lang="en-US" sz="2000" baseline="0" dirty="0">
              <a:cs typeface="Amazon Ember Display" panose="020F0603020204020204" pitchFamily="34" charset="0"/>
            </a:endParaRPr>
          </a:p>
          <a:p>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104282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fr-FR" dirty="0"/>
              <a:t>For the best </a:t>
            </a:r>
            <a:r>
              <a:rPr lang="fr-FR" dirty="0" err="1"/>
              <a:t>price</a:t>
            </a:r>
            <a:r>
              <a:rPr lang="fr-FR" dirty="0"/>
              <a:t> performance option, look at Graviton, </a:t>
            </a:r>
            <a:r>
              <a:rPr lang="fr-FR" dirty="0" err="1"/>
              <a:t>our</a:t>
            </a:r>
            <a:r>
              <a:rPr lang="fr-FR" dirty="0"/>
              <a:t> ARM </a:t>
            </a:r>
            <a:r>
              <a:rPr lang="fr-FR" dirty="0" err="1"/>
              <a:t>based</a:t>
            </a:r>
            <a:r>
              <a:rPr lang="fr-FR" dirty="0"/>
              <a:t> instances</a:t>
            </a:r>
          </a:p>
          <a:p>
            <a:endParaRPr lang="fr-FR" dirty="0"/>
          </a:p>
          <a:p>
            <a:r>
              <a:rPr lang="fr-FR" dirty="0" err="1"/>
              <a:t>Regardless</a:t>
            </a:r>
            <a:r>
              <a:rPr lang="fr-FR" dirty="0"/>
              <a:t> of </a:t>
            </a:r>
            <a:r>
              <a:rPr lang="fr-FR" dirty="0" err="1"/>
              <a:t>what</a:t>
            </a:r>
            <a:r>
              <a:rPr lang="fr-FR" dirty="0"/>
              <a:t> sort of </a:t>
            </a:r>
            <a:r>
              <a:rPr lang="fr-FR" dirty="0" err="1"/>
              <a:t>workloads</a:t>
            </a:r>
            <a:r>
              <a:rPr lang="fr-FR" dirty="0"/>
              <a:t> </a:t>
            </a:r>
            <a:r>
              <a:rPr lang="fr-FR" dirty="0" err="1"/>
              <a:t>you</a:t>
            </a:r>
            <a:r>
              <a:rPr lang="fr-FR" dirty="0"/>
              <a:t> are running, </a:t>
            </a:r>
            <a:r>
              <a:rPr lang="fr-FR" dirty="0" err="1"/>
              <a:t>you</a:t>
            </a:r>
            <a:r>
              <a:rPr lang="fr-FR" dirty="0"/>
              <a:t> can trust </a:t>
            </a:r>
            <a:r>
              <a:rPr lang="fr-FR" dirty="0" err="1"/>
              <a:t>that</a:t>
            </a:r>
            <a:r>
              <a:rPr lang="fr-FR" dirty="0"/>
              <a:t> </a:t>
            </a:r>
            <a:r>
              <a:rPr lang="fr-FR" dirty="0" err="1"/>
              <a:t>you</a:t>
            </a:r>
            <a:r>
              <a:rPr lang="fr-FR" dirty="0"/>
              <a:t> </a:t>
            </a:r>
            <a:r>
              <a:rPr lang="fr-FR" dirty="0" err="1"/>
              <a:t>will</a:t>
            </a:r>
            <a:r>
              <a:rPr lang="fr-FR" dirty="0"/>
              <a:t> </a:t>
            </a:r>
            <a:r>
              <a:rPr lang="fr-FR" dirty="0" err="1"/>
              <a:t>get</a:t>
            </a:r>
            <a:r>
              <a:rPr lang="fr-FR" dirty="0"/>
              <a:t> </a:t>
            </a:r>
            <a:r>
              <a:rPr lang="fr-FR" dirty="0" err="1"/>
              <a:t>great</a:t>
            </a:r>
            <a:r>
              <a:rPr lang="fr-FR" dirty="0"/>
              <a:t> </a:t>
            </a:r>
            <a:r>
              <a:rPr lang="fr-FR" dirty="0" err="1"/>
              <a:t>perforamce</a:t>
            </a:r>
            <a:r>
              <a:rPr lang="fr-FR" dirty="0"/>
              <a:t> gains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415109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fr-FR" dirty="0" err="1"/>
              <a:t>We</a:t>
            </a:r>
            <a:r>
              <a:rPr lang="fr-FR" dirty="0"/>
              <a:t> all </a:t>
            </a:r>
            <a:r>
              <a:rPr lang="fr-FR" dirty="0" err="1"/>
              <a:t>want</a:t>
            </a:r>
            <a:r>
              <a:rPr lang="fr-FR" dirty="0"/>
              <a:t> </a:t>
            </a:r>
            <a:r>
              <a:rPr lang="fr-FR" dirty="0" err="1"/>
              <a:t>that</a:t>
            </a:r>
            <a:r>
              <a:rPr lang="fr-FR" dirty="0"/>
              <a:t> </a:t>
            </a:r>
            <a:r>
              <a:rPr lang="fr-FR" dirty="0" err="1"/>
              <a:t>our</a:t>
            </a:r>
            <a:r>
              <a:rPr lang="fr-FR" dirty="0"/>
              <a:t> web applications are </a:t>
            </a:r>
            <a:r>
              <a:rPr lang="fr-FR" dirty="0" err="1"/>
              <a:t>highly</a:t>
            </a:r>
            <a:r>
              <a:rPr lang="fr-FR" dirty="0"/>
              <a:t> </a:t>
            </a:r>
            <a:r>
              <a:rPr lang="fr-FR" dirty="0" err="1"/>
              <a:t>available</a:t>
            </a:r>
            <a:r>
              <a:rPr lang="fr-FR" dirty="0"/>
              <a:t> and </a:t>
            </a:r>
            <a:r>
              <a:rPr lang="fr-FR" dirty="0" err="1"/>
              <a:t>scalable</a:t>
            </a:r>
            <a:r>
              <a:rPr lang="fr-FR" dirty="0"/>
              <a:t>.</a:t>
            </a:r>
          </a:p>
          <a:p>
            <a:endParaRPr lang="fr-FR" dirty="0"/>
          </a:p>
          <a:p>
            <a:r>
              <a:rPr lang="fr-FR" dirty="0"/>
              <a:t>OK,</a:t>
            </a:r>
            <a:r>
              <a:rPr lang="fr-FR" baseline="0" dirty="0"/>
              <a:t> </a:t>
            </a:r>
            <a:r>
              <a:rPr lang="fr-FR" baseline="0" dirty="0" err="1"/>
              <a:t>what</a:t>
            </a:r>
            <a:r>
              <a:rPr lang="fr-FR" baseline="0" dirty="0"/>
              <a:t> </a:t>
            </a:r>
            <a:r>
              <a:rPr lang="fr-FR" baseline="0" dirty="0" err="1"/>
              <a:t>we</a:t>
            </a:r>
            <a:r>
              <a:rPr lang="fr-FR" baseline="0" dirty="0"/>
              <a:t> have to do to </a:t>
            </a:r>
            <a:r>
              <a:rPr lang="fr-FR" baseline="0" dirty="0" err="1"/>
              <a:t>achieve</a:t>
            </a:r>
            <a:r>
              <a:rPr lang="fr-FR" baseline="0" dirty="0"/>
              <a:t> </a:t>
            </a:r>
            <a:r>
              <a:rPr lang="fr-FR" baseline="0" dirty="0" err="1"/>
              <a:t>this</a:t>
            </a:r>
            <a:r>
              <a:rPr lang="fr-FR" baseline="0" dirty="0"/>
              <a:t> goal:</a:t>
            </a:r>
          </a:p>
          <a:p>
            <a:pPr marL="457200" indent="-457200">
              <a:buAutoNum type="arabicPeriod"/>
            </a:pPr>
            <a:r>
              <a:rPr lang="fr-FR" baseline="0" dirty="0" err="1"/>
              <a:t>Add</a:t>
            </a:r>
            <a:r>
              <a:rPr lang="fr-FR" baseline="0" dirty="0"/>
              <a:t> an application </a:t>
            </a:r>
            <a:r>
              <a:rPr lang="fr-FR" baseline="0" dirty="0" err="1"/>
              <a:t>load</a:t>
            </a:r>
            <a:r>
              <a:rPr lang="fr-FR" baseline="0" dirty="0"/>
              <a:t> balancer</a:t>
            </a:r>
          </a:p>
          <a:p>
            <a:pPr marL="457200" indent="-457200">
              <a:buAutoNum type="arabicPeriod"/>
            </a:pPr>
            <a:r>
              <a:rPr lang="fr-FR" baseline="0" dirty="0"/>
              <a:t>That routes the </a:t>
            </a:r>
            <a:r>
              <a:rPr lang="fr-FR" baseline="0" dirty="0" err="1"/>
              <a:t>request</a:t>
            </a:r>
            <a:r>
              <a:rPr lang="fr-FR" baseline="0" dirty="0"/>
              <a:t> to web server instances in at least 2 </a:t>
            </a:r>
            <a:r>
              <a:rPr lang="fr-FR" baseline="0" dirty="0" err="1"/>
              <a:t>Availability</a:t>
            </a:r>
            <a:r>
              <a:rPr lang="fr-FR" baseline="0" dirty="0"/>
              <a:t> Zones (2 </a:t>
            </a:r>
            <a:r>
              <a:rPr lang="fr-FR" baseline="0" dirty="0" err="1"/>
              <a:t>independent</a:t>
            </a:r>
            <a:r>
              <a:rPr lang="fr-FR" baseline="0" dirty="0"/>
              <a:t> </a:t>
            </a:r>
            <a:r>
              <a:rPr lang="fr-FR" baseline="0" dirty="0" err="1"/>
              <a:t>datacenters</a:t>
            </a:r>
            <a:r>
              <a:rPr lang="fr-FR" baseline="0" dirty="0"/>
              <a:t> in the </a:t>
            </a:r>
            <a:r>
              <a:rPr lang="fr-FR" baseline="0" dirty="0" err="1"/>
              <a:t>same</a:t>
            </a:r>
            <a:r>
              <a:rPr lang="fr-FR" baseline="0" dirty="0"/>
              <a:t> </a:t>
            </a:r>
            <a:r>
              <a:rPr lang="fr-FR" baseline="0" dirty="0" err="1"/>
              <a:t>region</a:t>
            </a:r>
            <a:r>
              <a:rPr lang="fr-FR" baseline="0" dirty="0"/>
              <a:t>)</a:t>
            </a:r>
          </a:p>
          <a:p>
            <a:pPr marL="457200" indent="-457200">
              <a:buAutoNum type="arabicPeriod"/>
            </a:pPr>
            <a:r>
              <a:rPr lang="fr-FR" dirty="0" err="1"/>
              <a:t>Add</a:t>
            </a:r>
            <a:r>
              <a:rPr lang="fr-FR" dirty="0"/>
              <a:t> an auto </a:t>
            </a:r>
            <a:r>
              <a:rPr lang="fr-FR" dirty="0" err="1"/>
              <a:t>scaling</a:t>
            </a:r>
            <a:r>
              <a:rPr lang="fr-FR" dirty="0"/>
              <a:t> group to manage the addition or retirement of web server instances </a:t>
            </a:r>
          </a:p>
          <a:p>
            <a:pPr marL="457200" indent="-457200">
              <a:buAutoNum type="arabicPeriod"/>
            </a:pPr>
            <a:endParaRPr lang="fr-FR" dirty="0"/>
          </a:p>
          <a:p>
            <a:pPr marL="0" indent="0">
              <a:buNone/>
            </a:pPr>
            <a:r>
              <a:rPr lang="fr-FR" dirty="0" err="1"/>
              <a:t>That’s</a:t>
            </a:r>
            <a:r>
              <a:rPr lang="fr-FR" dirty="0"/>
              <a:t> a lot of AWS </a:t>
            </a:r>
            <a:r>
              <a:rPr lang="fr-FR" dirty="0" err="1"/>
              <a:t>resources</a:t>
            </a:r>
            <a:r>
              <a:rPr lang="fr-FR" dirty="0"/>
              <a:t> to manage.</a:t>
            </a:r>
            <a:r>
              <a:rPr lang="fr-FR" baseline="0" dirty="0"/>
              <a:t> This </a:t>
            </a:r>
            <a:r>
              <a:rPr lang="fr-FR" baseline="0" dirty="0" err="1"/>
              <a:t>is</a:t>
            </a:r>
            <a:r>
              <a:rPr lang="fr-FR" baseline="0" dirty="0"/>
              <a:t> </a:t>
            </a:r>
            <a:r>
              <a:rPr lang="fr-FR" baseline="0" dirty="0" err="1"/>
              <a:t>where</a:t>
            </a:r>
            <a:r>
              <a:rPr lang="fr-FR" baseline="0" dirty="0"/>
              <a:t> </a:t>
            </a:r>
            <a:r>
              <a:rPr lang="fr-FR" baseline="0" dirty="0" err="1"/>
              <a:t>Elastic</a:t>
            </a:r>
            <a:r>
              <a:rPr lang="fr-FR" baseline="0" dirty="0"/>
              <a:t> </a:t>
            </a:r>
            <a:r>
              <a:rPr lang="fr-FR" baseline="0" dirty="0" err="1"/>
              <a:t>Beanstalk</a:t>
            </a:r>
            <a:r>
              <a:rPr lang="fr-FR" baseline="0" dirty="0"/>
              <a:t> </a:t>
            </a:r>
            <a:r>
              <a:rPr lang="fr-FR" baseline="0" dirty="0" err="1"/>
              <a:t>brings</a:t>
            </a:r>
            <a:r>
              <a:rPr lang="fr-FR" baseline="0" dirty="0"/>
              <a:t> </a:t>
            </a:r>
            <a:r>
              <a:rPr lang="fr-FR" baseline="0" dirty="0" err="1"/>
              <a:t>its</a:t>
            </a:r>
            <a:r>
              <a:rPr lang="fr-FR" baseline="0" dirty="0"/>
              <a:t> value: </a:t>
            </a:r>
            <a:r>
              <a:rPr lang="fr-FR" baseline="0" dirty="0" err="1"/>
              <a:t>it</a:t>
            </a:r>
            <a:r>
              <a:rPr lang="fr-FR" baseline="0" dirty="0"/>
              <a:t> provisions and manages </a:t>
            </a:r>
            <a:r>
              <a:rPr lang="fr-FR" baseline="0" dirty="0" err="1"/>
              <a:t>these</a:t>
            </a:r>
            <a:r>
              <a:rPr lang="fr-FR" baseline="0" dirty="0"/>
              <a:t> </a:t>
            </a:r>
            <a:r>
              <a:rPr lang="fr-FR" baseline="0" dirty="0" err="1"/>
              <a:t>resources</a:t>
            </a:r>
            <a:r>
              <a:rPr lang="fr-FR" baseline="0" dirty="0"/>
              <a:t> for </a:t>
            </a:r>
            <a:r>
              <a:rPr lang="fr-FR" baseline="0" dirty="0" err="1"/>
              <a:t>you</a:t>
            </a:r>
            <a:r>
              <a:rPr lang="fr-FR" baseline="0" dirty="0"/>
              <a:t>. You </a:t>
            </a:r>
            <a:r>
              <a:rPr lang="fr-FR" baseline="0" dirty="0" err="1"/>
              <a:t>still</a:t>
            </a:r>
            <a:r>
              <a:rPr lang="fr-FR" baseline="0" dirty="0"/>
              <a:t> have </a:t>
            </a:r>
            <a:r>
              <a:rPr lang="fr-FR" baseline="0" dirty="0" err="1"/>
              <a:t>access</a:t>
            </a:r>
            <a:r>
              <a:rPr lang="fr-FR" baseline="0" dirty="0"/>
              <a:t> to the </a:t>
            </a:r>
            <a:r>
              <a:rPr lang="fr-FR" baseline="0" dirty="0" err="1"/>
              <a:t>underlying</a:t>
            </a:r>
            <a:r>
              <a:rPr lang="fr-FR" baseline="0" dirty="0"/>
              <a:t> </a:t>
            </a:r>
            <a:r>
              <a:rPr lang="fr-FR" baseline="0" dirty="0" err="1"/>
              <a:t>resources</a:t>
            </a:r>
            <a:r>
              <a:rPr lang="fr-FR" baseline="0" dirty="0"/>
              <a:t> as </a:t>
            </a:r>
            <a:r>
              <a:rPr lang="fr-FR" baseline="0" dirty="0" err="1"/>
              <a:t>it</a:t>
            </a:r>
            <a:r>
              <a:rPr lang="fr-FR" baseline="0" dirty="0"/>
              <a:t> </a:t>
            </a:r>
            <a:r>
              <a:rPr lang="fr-FR" baseline="0" dirty="0" err="1"/>
              <a:t>is</a:t>
            </a:r>
            <a:r>
              <a:rPr lang="fr-FR" baseline="0" dirty="0"/>
              <a:t> plain-</a:t>
            </a:r>
            <a:r>
              <a:rPr lang="fr-FR" baseline="0" dirty="0" err="1"/>
              <a:t>old</a:t>
            </a:r>
            <a:r>
              <a:rPr lang="fr-FR" baseline="0" dirty="0"/>
              <a:t> EC2 instances, </a:t>
            </a:r>
            <a:r>
              <a:rPr lang="fr-FR" baseline="0" dirty="0" err="1"/>
              <a:t>Load</a:t>
            </a:r>
            <a:r>
              <a:rPr lang="fr-FR" baseline="0" dirty="0"/>
              <a:t> Balancer and Auto </a:t>
            </a:r>
            <a:r>
              <a:rPr lang="fr-FR" baseline="0" dirty="0" err="1"/>
              <a:t>Scaling</a:t>
            </a:r>
            <a:r>
              <a:rPr lang="fr-FR" baseline="0" dirty="0"/>
              <a:t> Group</a:t>
            </a:r>
          </a:p>
          <a:p>
            <a:pPr marL="0" indent="0">
              <a:buNone/>
            </a:pPr>
            <a:endParaRPr lang="fr-FR" baseline="0" dirty="0"/>
          </a:p>
          <a:p>
            <a:pPr marL="0" indent="0">
              <a:buNone/>
            </a:pPr>
            <a:endParaRPr lang="fr-FR"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409168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1" i="0" kern="1200" dirty="0">
                <a:solidFill>
                  <a:schemeClr val="tx1"/>
                </a:solidFill>
                <a:effectLst/>
                <a:ea typeface="+mn-ea"/>
                <a:cs typeface="+mn-cs"/>
              </a:rPr>
              <a:t>NOTE: If you want to share more details on ECR components see the appendix slides.</a:t>
            </a:r>
          </a:p>
          <a:p>
            <a:endParaRPr lang="en-US" sz="1200" b="1" i="0" kern="1200" dirty="0">
              <a:solidFill>
                <a:schemeClr val="tx1"/>
              </a:solidFill>
              <a:effectLst/>
              <a:ea typeface="+mn-ea"/>
              <a:cs typeface="+mn-cs"/>
            </a:endParaRPr>
          </a:p>
          <a:p>
            <a:r>
              <a:rPr lang="en-US" sz="1200" b="1" i="0" kern="1200" dirty="0">
                <a:solidFill>
                  <a:schemeClr val="tx1"/>
                </a:solidFill>
                <a:effectLst/>
                <a:ea typeface="+mn-ea"/>
                <a:cs typeface="+mn-cs"/>
              </a:rPr>
              <a:t>SAY: </a:t>
            </a:r>
            <a:r>
              <a:rPr lang="en-US" sz="1200" b="0" i="0" kern="1200" dirty="0">
                <a:solidFill>
                  <a:schemeClr val="tx1"/>
                </a:solidFill>
                <a:effectLst/>
                <a:ea typeface="+mn-ea"/>
                <a:cs typeface="+mn-cs"/>
              </a:rPr>
              <a:t>Let’s unpack Amazon ECR and discuss some of the benefits of using it for your next container deployment.</a:t>
            </a:r>
            <a:endParaRPr lang="en-US" sz="1200" b="1" i="0" kern="1200" dirty="0">
              <a:solidFill>
                <a:schemeClr val="tx1"/>
              </a:solidFill>
              <a:effectLst/>
              <a:ea typeface="+mn-ea"/>
              <a:cs typeface="+mn-cs"/>
            </a:endParaRPr>
          </a:p>
          <a:p>
            <a:endParaRPr lang="en-US" sz="1200" b="1" i="0" kern="1200" dirty="0">
              <a:solidFill>
                <a:schemeClr val="tx1"/>
              </a:solidFill>
              <a:effectLst/>
              <a:ea typeface="+mn-ea"/>
              <a:cs typeface="+mn-cs"/>
            </a:endParaRPr>
          </a:p>
          <a:p>
            <a:r>
              <a:rPr lang="en-US" sz="1200" b="1" i="0" kern="1200" dirty="0">
                <a:solidFill>
                  <a:schemeClr val="tx1"/>
                </a:solidFill>
                <a:effectLst/>
                <a:ea typeface="+mn-ea"/>
                <a:cs typeface="+mn-cs"/>
              </a:rPr>
              <a:t>SAY: ECR is Fully managed</a:t>
            </a:r>
          </a:p>
          <a:p>
            <a:r>
              <a:rPr lang="en-US" sz="1200" b="0" i="0" kern="1200" dirty="0">
                <a:solidFill>
                  <a:schemeClr val="tx1"/>
                </a:solidFill>
                <a:effectLst/>
                <a:ea typeface="+mn-ea"/>
                <a:cs typeface="+mn-cs"/>
              </a:rPr>
              <a:t>Amazon Elastic Container Registry eliminates the need to operate and scale the infrastructure required to power your container registry.</a:t>
            </a:r>
          </a:p>
          <a:p>
            <a:endParaRPr lang="en-US" sz="1200" b="1" i="0" kern="1200" dirty="0">
              <a:solidFill>
                <a:schemeClr val="tx1"/>
              </a:solidFill>
              <a:effectLst/>
              <a:ea typeface="+mn-ea"/>
              <a:cs typeface="+mn-cs"/>
            </a:endParaRPr>
          </a:p>
          <a:p>
            <a:r>
              <a:rPr lang="en-US" sz="1200" b="1" i="0" kern="1200" dirty="0">
                <a:solidFill>
                  <a:schemeClr val="tx1"/>
                </a:solidFill>
                <a:effectLst/>
                <a:ea typeface="+mn-ea"/>
                <a:cs typeface="+mn-cs"/>
              </a:rPr>
              <a:t>SAY: ECR is Secure</a:t>
            </a:r>
          </a:p>
          <a:p>
            <a:r>
              <a:rPr lang="en-US" sz="1200" b="0" i="0" kern="1200" dirty="0">
                <a:solidFill>
                  <a:schemeClr val="tx1"/>
                </a:solidFill>
                <a:effectLst/>
                <a:ea typeface="+mn-ea"/>
                <a:cs typeface="+mn-cs"/>
              </a:rPr>
              <a:t>Amazon Elastic Container Registry transfers your container images over HTTPS and automatically encrypts your images at rest. You can configure policies to manage permissions and control access to your images using AWS Identity and Access Management (IAM) users and roles without having to manage credentials directly on your EC2 instances.</a:t>
            </a:r>
          </a:p>
          <a:p>
            <a:endParaRPr lang="en-US" sz="1200" b="1" i="0" kern="1200" dirty="0">
              <a:solidFill>
                <a:schemeClr val="tx1"/>
              </a:solidFill>
              <a:effectLst/>
              <a:ea typeface="+mn-ea"/>
              <a:cs typeface="+mn-cs"/>
            </a:endParaRPr>
          </a:p>
          <a:p>
            <a:r>
              <a:rPr lang="en-US" sz="1200" b="1" i="0" kern="1200" dirty="0">
                <a:solidFill>
                  <a:schemeClr val="tx1"/>
                </a:solidFill>
                <a:effectLst/>
                <a:ea typeface="+mn-ea"/>
                <a:cs typeface="+mn-cs"/>
              </a:rPr>
              <a:t>SAY: ECR is Highly available</a:t>
            </a:r>
          </a:p>
          <a:p>
            <a:r>
              <a:rPr lang="en-US" sz="1200" b="0" i="0" kern="1200" dirty="0">
                <a:solidFill>
                  <a:schemeClr val="tx1"/>
                </a:solidFill>
                <a:effectLst/>
                <a:ea typeface="+mn-ea"/>
                <a:cs typeface="+mn-cs"/>
              </a:rPr>
              <a:t>Amazon Elastic Container Registry has a highly scalable, redundant, and durable architecture. Your container images are highly available and accessible, allowing you to reliably deploy new containers for your applications.</a:t>
            </a:r>
          </a:p>
          <a:p>
            <a:endParaRPr lang="en-US" sz="1200" b="1" i="0" kern="1200" dirty="0">
              <a:solidFill>
                <a:schemeClr val="tx1"/>
              </a:solidFill>
              <a:effectLst/>
              <a:ea typeface="+mn-ea"/>
              <a:cs typeface="+mn-cs"/>
            </a:endParaRPr>
          </a:p>
          <a:p>
            <a:r>
              <a:rPr lang="en-US" sz="1200" b="1" i="0" kern="1200" dirty="0">
                <a:solidFill>
                  <a:schemeClr val="tx1"/>
                </a:solidFill>
                <a:effectLst/>
                <a:ea typeface="+mn-ea"/>
                <a:cs typeface="+mn-cs"/>
              </a:rPr>
              <a:t>SAY: ECR provides a simplified workflow</a:t>
            </a:r>
          </a:p>
          <a:p>
            <a:r>
              <a:rPr lang="en-US" sz="1200" b="0" i="0" kern="1200" dirty="0">
                <a:solidFill>
                  <a:schemeClr val="tx1"/>
                </a:solidFill>
                <a:effectLst/>
                <a:ea typeface="+mn-ea"/>
                <a:cs typeface="+mn-cs"/>
              </a:rPr>
              <a:t>Amazon Elastic Container Registry integrates with Amazon ECS/EKS and the Docker CLI, allowing you to simplify your development and production workflows. You can easily push your container images to Amazon ECR using the Docker CLI from your development machine, and Amazon ECS/EKS can pull them directly for production deployments.</a:t>
            </a:r>
          </a:p>
          <a:p>
            <a:endParaRPr lang="en-AU"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1461616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dirty="0"/>
              <a:t>If you are new to containers on AWS, a great first step could be ECS or Elastic Container Service</a:t>
            </a:r>
          </a:p>
          <a:p>
            <a:pPr algn="l"/>
            <a:endParaRPr lang="en-US" dirty="0"/>
          </a:p>
          <a:p>
            <a:pPr algn="l"/>
            <a:endParaRPr lang="en-US" dirty="0"/>
          </a:p>
          <a:p>
            <a:pPr algn="l"/>
            <a:r>
              <a:rPr lang="en-US" dirty="0"/>
              <a:t>ECS is a highly scalable container management service and you can use it to run, stop, and configure your containers on a cluster. </a:t>
            </a:r>
          </a:p>
          <a:p>
            <a:pPr algn="l"/>
            <a:endParaRPr lang="en-US" dirty="0"/>
          </a:p>
          <a:p>
            <a:pPr algn="l"/>
            <a:r>
              <a:rPr lang="en-US" dirty="0"/>
              <a:t>With ECS, your containers are defined in a task definition that you use to run an individual task or task within a service. When I say service, I am referring to a configuration that you can use to run and maintain a specific number of tasks at the same time. </a:t>
            </a:r>
          </a:p>
          <a:p>
            <a:pPr algn="l"/>
            <a:endParaRPr lang="en-US" dirty="0"/>
          </a:p>
          <a:p>
            <a:pPr algn="l"/>
            <a:r>
              <a:rPr lang="en-US" dirty="0"/>
              <a:t>ECS has a ton of great features available out of the box but the most important one is the ability to </a:t>
            </a:r>
            <a:r>
              <a:rPr lang="en-US" dirty="0" err="1"/>
              <a:t>autoscale</a:t>
            </a:r>
            <a:r>
              <a:rPr lang="en-US" dirty="0"/>
              <a:t> depending on your load. </a:t>
            </a:r>
          </a:p>
          <a:p>
            <a:pPr algn="l"/>
            <a:r>
              <a:rPr lang="en-US" dirty="0"/>
              <a:t>What technically happens with autoscaling turned on is that ECS creates two custom CloudWatch metrics and a target tracking scaling policy that attaches to your Auto Scaling group. </a:t>
            </a:r>
          </a:p>
          <a:p>
            <a:pPr algn="l"/>
            <a:r>
              <a:rPr lang="en-US" dirty="0"/>
              <a:t>Amazon ECS then manages the scale-in and scale-out actions of the Autoscaling Group based on the load your tasks put on your cluster.</a:t>
            </a:r>
          </a:p>
          <a:p>
            <a:pPr algn="l"/>
            <a:endParaRPr lang="en-US" dirty="0"/>
          </a:p>
          <a:p>
            <a:pPr algn="l"/>
            <a:r>
              <a:rPr lang="en-US" dirty="0"/>
              <a:t>ECS is also quite cost-effective as containerizing applications requires smaller compute sizes than hosting applications in virtual machines. </a:t>
            </a:r>
          </a:p>
          <a:p>
            <a:pPr algn="l"/>
            <a:endParaRPr lang="en-US" dirty="0"/>
          </a:p>
          <a:p>
            <a:pPr algn="l"/>
            <a:r>
              <a:rPr lang="en-US" dirty="0"/>
              <a:t>As mentioned earlier, you can host all forms of applications on ECS, from </a:t>
            </a:r>
            <a:r>
              <a:rPr lang="en-US" dirty="0" err="1"/>
              <a:t>adhoc</a:t>
            </a:r>
            <a:r>
              <a:rPr lang="en-US" dirty="0"/>
              <a:t> tasks to enterprise scale solutions of any size.</a:t>
            </a:r>
          </a:p>
          <a:p>
            <a:pPr algn="l"/>
            <a:endParaRPr lang="en-US" dirty="0"/>
          </a:p>
          <a:p>
            <a:pPr algn="l"/>
            <a:r>
              <a:rPr lang="en-US" dirty="0"/>
              <a:t>And how this is done is that ECS manages clusters of EC2 instances that have container orchestration tools running on them. ECS has access to these tools to enable to patching of the instances as well scale and up down for you.</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64119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recognize that you might not be starting from scratch when you build on AWS container services.</a:t>
            </a:r>
            <a:r>
              <a:rPr lang="en-US" baseline="0" dirty="0"/>
              <a:t> You may have chosen Kubernetes and have existing tooling. EKS gives you the ability to bring the services you want and build in a flexible environment.</a:t>
            </a:r>
          </a:p>
          <a:p>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If you are not familiar with Kubernetes, it is an open-source system for automating the deployment, scaling and management of containerized applications. What EKS does is </a:t>
            </a:r>
          </a:p>
          <a:p>
            <a:pPr algn="l">
              <a:buFont typeface="Arial" panose="020B0604020202020204" pitchFamily="34" charset="0"/>
              <a:buChar char="•"/>
            </a:pPr>
            <a:r>
              <a:rPr lang="en-US" b="0" i="0" dirty="0">
                <a:solidFill>
                  <a:srgbClr val="16191F"/>
                </a:solidFill>
                <a:effectLst/>
              </a:rPr>
              <a:t>Runs and scales the Kubernetes control plane across multiple AWS Availability Zones to ensure high availability.</a:t>
            </a:r>
          </a:p>
          <a:p>
            <a:pPr algn="l">
              <a:buFont typeface="Arial" panose="020B0604020202020204" pitchFamily="34" charset="0"/>
              <a:buChar char="•"/>
            </a:pPr>
            <a:r>
              <a:rPr lang="en-US" b="0" i="0" dirty="0">
                <a:solidFill>
                  <a:srgbClr val="16191F"/>
                </a:solidFill>
                <a:effectLst/>
              </a:rPr>
              <a:t>Automatically scales control plane instances based on load, detects and replaces unhealthy control plane instances, and it provides automated version updates and patching for them.</a:t>
            </a:r>
          </a:p>
          <a:p>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Kubernetes has been labeled as the de facto standard when it comes to building microservice based solutions, because of the exceptional reliability and stability built into the framework due to high fault tolerance clustering. There are plenty of other reasons why Kubernetes is as excellent choice for container orchestration, but those are some of them.</a:t>
            </a:r>
          </a:p>
          <a:p>
            <a:endParaRPr lang="en-US" baseline="0" dirty="0"/>
          </a:p>
          <a:p>
            <a:pPr algn="l"/>
            <a:r>
              <a:rPr lang="en-US" dirty="0"/>
              <a:t>EKS is a managed version of Kubernetes that abstracts having to install, operate, and maintain your own Kubernetes control plane or nodes. </a:t>
            </a:r>
          </a:p>
          <a:p>
            <a:pPr algn="l"/>
            <a:endParaRPr lang="en-US" dirty="0"/>
          </a:p>
          <a:p>
            <a:pPr algn="l"/>
            <a:r>
              <a:rPr lang="en-US" dirty="0"/>
              <a:t>When choosing between EKS and ECS for container orchestration, the largest thing to consider is how you want services such as networking or other components handled. ECS relies on AWS-provided services like Application Load Balancer, Route 53 and others, while EKS handles all these mechanisms internally, as these are core components of Kubernetes.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16191F"/>
              </a:solidFill>
              <a:effectLst/>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rPr>
              <a:t>EKS also runs up-to-date versions of the open-source Kubernetes software, so you can use all of the existing plugins and tooling from the Kubernetes community. Applications that are running on Amazon EKS are fully compatible with applications running on any standard Kubernetes environment, no matter whether they're running in on-premises data centers or public clouds. This means that you can easily migrate any standard Kubernetes application to Amazon EKS without any code modification.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16191F"/>
              </a:solidFill>
              <a:effectLst/>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1" baseline="0" dirty="0"/>
              <a:t>Of course, if you want to use EKS with all of the AWS services, </a:t>
            </a:r>
            <a:r>
              <a:rPr lang="en-US" baseline="0" dirty="0"/>
              <a:t>you can do that too, and we continue to prioritize Kubernetes-friendly integrations with innovations like ACK (AWS controllers for Kubernetes).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16191F"/>
              </a:solidFill>
              <a:effectLst/>
            </a:endParaRP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626143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D912E5-1092-8848-B834-1CB28BE523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4" name="Title 1">
            <a:extLst>
              <a:ext uri="{FF2B5EF4-FFF2-40B4-BE49-F238E27FC236}">
                <a16:creationId xmlns:a16="http://schemas.microsoft.com/office/drawing/2014/main" id="{8E146A33-CBE5-3B43-B20A-944283D417F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6D45687-231F-F045-B89C-A750D14C3997}"/>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1986E1D-DC31-B24C-8EC8-CD82817A4E6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767787-B02E-4B4D-B5BB-59EAED9F7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02CA11BF-740D-8B43-B6DD-4A1F084A4666}"/>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B7C872B-2728-A345-9121-B8CC6D9BD90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6779E7EE-3611-5245-A037-0CBA14E84A3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1" name="Title 1">
            <a:extLst>
              <a:ext uri="{FF2B5EF4-FFF2-40B4-BE49-F238E27FC236}">
                <a16:creationId xmlns:a16="http://schemas.microsoft.com/office/drawing/2014/main" id="{27083954-32CF-5846-8A90-BED30FD0109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8D94658A-5AAB-D844-BCA7-A9F83C9739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963A24-24EA-CB42-8D74-B9E15E24599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1" name="Title 1">
            <a:extLst>
              <a:ext uri="{FF2B5EF4-FFF2-40B4-BE49-F238E27FC236}">
                <a16:creationId xmlns:a16="http://schemas.microsoft.com/office/drawing/2014/main" id="{1CF2EB00-4A78-C04B-8472-68931682B92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A253B8CC-864E-9941-A235-BA1EAD4E500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780D3057-4FEE-7B41-A75A-3EFA668C9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3/15/2023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3/15/2023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3/15/2023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3/15/2023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7" name="Title 6">
            <a:extLst>
              <a:ext uri="{FF2B5EF4-FFF2-40B4-BE49-F238E27FC236}">
                <a16:creationId xmlns:a16="http://schemas.microsoft.com/office/drawing/2014/main" id="{6B305845-EDCD-9C3A-765A-5BA724D62F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3/15/2023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3/15/2023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3/15/2023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9867D9-4E03-BC40-A581-CDECF19CDF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36AE1AEA-593B-894A-B38A-F72139FF463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DB1D3F9F-DA5D-F94D-9B05-D994315A9E7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30145AB-12A1-3C44-90EB-F748543442E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7613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3/15/2023</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3/15/2023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3/15/2023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3/15/2023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3/15/2023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3/15/2023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3/15/2023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3/15/2023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3/15/2023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36922E-BAAC-5045-9319-3D1E837152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F0552714-6094-E444-9D75-860B36F5658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AB88BC18-7FE8-A34E-B752-6BA0D4FCE39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942AF0B7-7B9C-474D-9EFD-A58F6E298A2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56845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3/15/2023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3/15/2023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latin typeface="Amazon Ember Display" panose="020F0603020204020204" pitchFamily="34" charset="0"/>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3/15/2023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3/15/2023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3/15/2023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3/15/2023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B21247-A051-884A-9732-D4B3E2918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C0A256-83B5-4D48-924E-2DC28F174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44461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0C214-E983-BD41-8296-7B830AFC70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6809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F3E-5675-464E-9084-283D495419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91095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366680-4526-4348-8CB1-748D37339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369C1DA6-582F-C045-8A8B-FB10B8C0F01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880A819-065B-214D-AE66-1936E37CB4B3}"/>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28BE9A8-3418-A74C-9C6C-179B2806B9B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2359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8248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3/15/2023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3/15/2023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3/15/2023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80131"/>
          </a:xfrm>
        </p:spPr>
        <p:txBody>
          <a:bodyPr/>
          <a:lstStyle>
            <a:lvl1pPr>
              <a:defRPr sz="2800" b="1">
                <a:latin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3/15/2023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1" name="Title 1">
            <a:extLst>
              <a:ext uri="{FF2B5EF4-FFF2-40B4-BE49-F238E27FC236}">
                <a16:creationId xmlns:a16="http://schemas.microsoft.com/office/drawing/2014/main" id="{CADC9A1A-1B92-E74E-A5B0-F48B301B365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12F8BD09-7D08-764C-B0E3-65369E17CE2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E50144FC-92AD-2E4A-927D-121B741FE45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7834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A5B546-9D91-D741-AEA0-B50AD57CC6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F62D3F-BA54-0943-99BD-D69D1C4E3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83009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7ABABB5-EDD3-AD4E-AB04-97D3D50684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417280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34C17CC-4E7C-ED42-ACFB-D01D67133B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09861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2349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36746A-BD52-AB4A-8433-9D8F57887C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DB6DD2-3D87-7446-9924-1A64911C6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CC0322-213C-8941-A8F2-7C11FD8A8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584D6622-7CDB-0346-9F81-BC83322E506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E5363823-2F0C-0841-B166-5A4172A26C2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7B3BD43-81FA-E84E-A70F-F0EF4389AFB2}"/>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3/15/2023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3/15/2023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CF9A11-8D5F-4AD3-9D7C-EFE0169E431F}"/>
              </a:ext>
            </a:extLst>
          </p:cNvPr>
          <p:cNvSpPr>
            <a:spLocks noGrp="1"/>
          </p:cNvSpPr>
          <p:nvPr>
            <p:ph type="dt" sz="half" idx="10"/>
          </p:nvPr>
        </p:nvSpPr>
        <p:spPr/>
        <p:txBody>
          <a:bodyPr/>
          <a:lstStyle/>
          <a:p>
            <a:fld id="{915C29CE-3041-7140-9BA9-DCB3249F163A}" type="datetime1">
              <a:rPr lang="en-US" smtClean="0"/>
              <a:t>3/15/2023</a:t>
            </a:fld>
            <a:endParaRPr lang="en-US"/>
          </a:p>
        </p:txBody>
      </p:sp>
      <p:sp>
        <p:nvSpPr>
          <p:cNvPr id="4" name="Footer Placeholder 3">
            <a:extLst>
              <a:ext uri="{FF2B5EF4-FFF2-40B4-BE49-F238E27FC236}">
                <a16:creationId xmlns:a16="http://schemas.microsoft.com/office/drawing/2014/main" id="{A0E41701-8E33-43A6-B9E2-6DDAE160B4E5}"/>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6F16324B-B899-4CB6-A596-7931BF37247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latin typeface="Amazon Ember Display" panose="020F0603020204020204" pitchFamily="34" charset="0"/>
            </a:endParaRPr>
          </a:p>
        </p:txBody>
      </p:sp>
    </p:spTree>
    <p:extLst>
      <p:ext uri="{BB962C8B-B14F-4D97-AF65-F5344CB8AC3E}">
        <p14:creationId xmlns:p14="http://schemas.microsoft.com/office/powerpoint/2010/main" val="117904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25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1" name="Title 1">
            <a:extLst>
              <a:ext uri="{FF2B5EF4-FFF2-40B4-BE49-F238E27FC236}">
                <a16:creationId xmlns:a16="http://schemas.microsoft.com/office/drawing/2014/main" id="{64050114-FD9F-CF43-882C-54122381A78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79B38E3-3BB1-6B40-AB2E-12D1CB7F8A8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494774FA-9D53-5C4A-804B-922ABC73CB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529424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8" name="Title 1">
            <a:extLst>
              <a:ext uri="{FF2B5EF4-FFF2-40B4-BE49-F238E27FC236}">
                <a16:creationId xmlns:a16="http://schemas.microsoft.com/office/drawing/2014/main" id="{8FD6B6E4-1C1D-9F45-8BF6-7C072A0A3DF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9" name="Subtitle 2">
            <a:extLst>
              <a:ext uri="{FF2B5EF4-FFF2-40B4-BE49-F238E27FC236}">
                <a16:creationId xmlns:a16="http://schemas.microsoft.com/office/drawing/2014/main" id="{296A44A2-45AE-3E49-9C12-6C8FFE32481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0" name="Text Placeholder 7">
            <a:extLst>
              <a:ext uri="{FF2B5EF4-FFF2-40B4-BE49-F238E27FC236}">
                <a16:creationId xmlns:a16="http://schemas.microsoft.com/office/drawing/2014/main" id="{D8D18075-7F98-0B47-BDEA-41196809B3A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latin typeface="Amazon Ember Display" panose="020F0603020204020204" pitchFamily="34" charset="0"/>
              </a:rPr>
              <a:t>© 2023, Amazon Web Services, Inc. or its affiliates.</a:t>
            </a:r>
          </a:p>
        </p:txBody>
      </p:sp>
      <p:sp>
        <p:nvSpPr>
          <p:cNvPr id="11" name="Title 1">
            <a:extLst>
              <a:ext uri="{FF2B5EF4-FFF2-40B4-BE49-F238E27FC236}">
                <a16:creationId xmlns:a16="http://schemas.microsoft.com/office/drawing/2014/main" id="{B9B56CCB-19C5-F049-A485-E2AF8391F209}"/>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650A322-28E9-2643-922E-CC9508EFE2B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315DD8E-8157-E740-A9B5-59C587C31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latin typeface="Amazon Ember Display" panose="020F0603020204020204" pitchFamily="34" charset="0"/>
              </a:defRPr>
            </a:lvl1pPr>
          </a:lstStyle>
          <a:p>
            <a:fld id="{915C29CE-3041-7140-9BA9-DCB3249F163A}" type="datetime1">
              <a:rPr lang="en-US" smtClean="0"/>
              <a:pPr/>
              <a:t>3/15/2023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baseline="0" dirty="0">
                <a:latin typeface="Amazon Ember Display" panose="020F0603020204020204" pitchFamily="34" charset="0"/>
              </a:rPr>
              <a:t>Building and Running .NET Apps on AWS</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72">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0" r:id="rId5"/>
    <p:sldLayoutId id="2147483679" r:id="rId6"/>
    <p:sldLayoutId id="2147483680" r:id="rId7"/>
    <p:sldLayoutId id="2147483681" r:id="rId8"/>
    <p:sldLayoutId id="2147483682" r:id="rId9"/>
    <p:sldLayoutId id="2147483683" r:id="rId10"/>
    <p:sldLayoutId id="2147483684" r:id="rId11"/>
    <p:sldLayoutId id="2147483685" r:id="rId12"/>
    <p:sldLayoutId id="2147483661" r:id="rId13"/>
    <p:sldLayoutId id="2147483654" r:id="rId14"/>
    <p:sldLayoutId id="2147483662" r:id="rId15"/>
    <p:sldLayoutId id="2147483663" r:id="rId16"/>
    <p:sldLayoutId id="2147483655" r:id="rId17"/>
    <p:sldLayoutId id="2147483650" r:id="rId18"/>
    <p:sldLayoutId id="2147483664" r:id="rId19"/>
    <p:sldLayoutId id="2147483666" r:id="rId20"/>
    <p:sldLayoutId id="2147483667" r:id="rId21"/>
    <p:sldLayoutId id="2147483665" r:id="rId22"/>
    <p:sldLayoutId id="2147483668" r:id="rId23"/>
    <p:sldLayoutId id="2147483653" r:id="rId24"/>
    <p:sldLayoutId id="2147483689" r:id="rId25"/>
    <p:sldLayoutId id="2147483691" r:id="rId26"/>
    <p:sldLayoutId id="2147483690" r:id="rId27"/>
    <p:sldLayoutId id="2147483657" r:id="rId28"/>
    <p:sldLayoutId id="2147483692" r:id="rId29"/>
    <p:sldLayoutId id="2147483694" r:id="rId30"/>
    <p:sldLayoutId id="2147483693" r:id="rId31"/>
    <p:sldLayoutId id="2147483652" r:id="rId32"/>
    <p:sldLayoutId id="2147483669" r:id="rId33"/>
    <p:sldLayoutId id="2147483670" r:id="rId34"/>
    <p:sldLayoutId id="2147483673" r:id="rId35"/>
    <p:sldLayoutId id="2147483651" r:id="rId36"/>
    <p:sldLayoutId id="2147483716" r:id="rId37"/>
    <p:sldLayoutId id="2147483715" r:id="rId38"/>
    <p:sldLayoutId id="2147483714" r:id="rId39"/>
    <p:sldLayoutId id="2147483713" r:id="rId40"/>
    <p:sldLayoutId id="2147483686" r:id="rId41"/>
    <p:sldLayoutId id="2147483687" r:id="rId42"/>
    <p:sldLayoutId id="2147483688" r:id="rId43"/>
    <p:sldLayoutId id="2147483671" r:id="rId44"/>
    <p:sldLayoutId id="2147483672" r:id="rId45"/>
    <p:sldLayoutId id="2147483695" r:id="rId46"/>
    <p:sldLayoutId id="2147483674" r:id="rId47"/>
    <p:sldLayoutId id="2147483675" r:id="rId48"/>
    <p:sldLayoutId id="2147483656" r:id="rId49"/>
    <p:sldLayoutId id="2147483676" r:id="rId50"/>
    <p:sldLayoutId id="2147483720" r:id="rId51"/>
    <p:sldLayoutId id="2147483719" r:id="rId52"/>
    <p:sldLayoutId id="2147483718" r:id="rId53"/>
    <p:sldLayoutId id="2147483717" r:id="rId54"/>
    <p:sldLayoutId id="2147483696" r:id="rId55"/>
    <p:sldLayoutId id="2147483697" r:id="rId56"/>
    <p:sldLayoutId id="2147483698" r:id="rId57"/>
    <p:sldLayoutId id="2147483699" r:id="rId58"/>
    <p:sldLayoutId id="2147483700" r:id="rId59"/>
    <p:sldLayoutId id="2147483701" r:id="rId60"/>
    <p:sldLayoutId id="2147483702" r:id="rId61"/>
    <p:sldLayoutId id="2147483703" r:id="rId62"/>
    <p:sldLayoutId id="2147483704" r:id="rId63"/>
    <p:sldLayoutId id="2147483705" r:id="rId64"/>
    <p:sldLayoutId id="2147483706" r:id="rId65"/>
    <p:sldLayoutId id="2147483707" r:id="rId66"/>
    <p:sldLayoutId id="2147483708" r:id="rId67"/>
    <p:sldLayoutId id="2147483678" r:id="rId68"/>
    <p:sldLayoutId id="2147483721" r:id="rId69"/>
    <p:sldLayoutId id="2147483722"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69.xml"/><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6.xml"/><Relationship Id="rId16" Type="http://schemas.openxmlformats.org/officeDocument/2006/relationships/image" Target="../media/image61.svg"/><Relationship Id="rId1" Type="http://schemas.openxmlformats.org/officeDocument/2006/relationships/slideLayout" Target="../slideLayouts/slideLayout1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69.xml"/><Relationship Id="rId5" Type="http://schemas.openxmlformats.org/officeDocument/2006/relationships/image" Target="../media/image47.sv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image" Target="../media/image81.svg"/><Relationship Id="rId3" Type="http://schemas.openxmlformats.org/officeDocument/2006/relationships/image" Target="../media/image48.png"/><Relationship Id="rId21" Type="http://schemas.openxmlformats.org/officeDocument/2006/relationships/image" Target="../media/image76.png"/><Relationship Id="rId7" Type="http://schemas.openxmlformats.org/officeDocument/2006/relationships/image" Target="../media/image52.png"/><Relationship Id="rId12" Type="http://schemas.openxmlformats.org/officeDocument/2006/relationships/image" Target="../media/image67.sv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notesSlide" Target="../notesSlides/notesSlide7.xml"/><Relationship Id="rId16" Type="http://schemas.openxmlformats.org/officeDocument/2006/relationships/image" Target="../media/image71.svg"/><Relationship Id="rId20" Type="http://schemas.openxmlformats.org/officeDocument/2006/relationships/image" Target="../media/image75.svg"/><Relationship Id="rId1" Type="http://schemas.openxmlformats.org/officeDocument/2006/relationships/slideLayout" Target="../slideLayouts/slideLayout16.xml"/><Relationship Id="rId6" Type="http://schemas.openxmlformats.org/officeDocument/2006/relationships/image" Target="../media/image63.svg"/><Relationship Id="rId11" Type="http://schemas.openxmlformats.org/officeDocument/2006/relationships/image" Target="../media/image66.png"/><Relationship Id="rId24" Type="http://schemas.openxmlformats.org/officeDocument/2006/relationships/image" Target="../media/image79.svg"/><Relationship Id="rId5" Type="http://schemas.openxmlformats.org/officeDocument/2006/relationships/image" Target="../media/image62.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49.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69.xml"/><Relationship Id="rId6" Type="http://schemas.openxmlformats.org/officeDocument/2006/relationships/image" Target="../media/image82.png"/><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69.xml"/><Relationship Id="rId6" Type="http://schemas.openxmlformats.org/officeDocument/2006/relationships/image" Target="../media/image82.png"/><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69.xml"/><Relationship Id="rId6" Type="http://schemas.openxmlformats.org/officeDocument/2006/relationships/image" Target="../media/image82.png"/><Relationship Id="rId5" Type="http://schemas.openxmlformats.org/officeDocument/2006/relationships/image" Target="../media/image47.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69.xml"/><Relationship Id="rId6" Type="http://schemas.openxmlformats.org/officeDocument/2006/relationships/image" Target="../media/image82.png"/><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47.svg"/><Relationship Id="rId5" Type="http://schemas.openxmlformats.org/officeDocument/2006/relationships/image" Target="../media/image4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69.xml"/><Relationship Id="rId6" Type="http://schemas.openxmlformats.org/officeDocument/2006/relationships/image" Target="../media/image47.svg"/><Relationship Id="rId11" Type="http://schemas.openxmlformats.org/officeDocument/2006/relationships/image" Target="../media/image92.png"/><Relationship Id="rId5" Type="http://schemas.openxmlformats.org/officeDocument/2006/relationships/image" Target="../media/image4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svg"/><Relationship Id="rId26" Type="http://schemas.microsoft.com/office/2007/relationships/hdphoto" Target="../media/hdphoto4.wdp"/><Relationship Id="rId3" Type="http://schemas.openxmlformats.org/officeDocument/2006/relationships/image" Target="../media/image93.tiff"/><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notesSlide" Target="../notesSlides/notesSlide15.xml"/><Relationship Id="rId16" Type="http://schemas.openxmlformats.org/officeDocument/2006/relationships/image" Target="../media/image106.svg"/><Relationship Id="rId20" Type="http://schemas.openxmlformats.org/officeDocument/2006/relationships/image" Target="../media/image110.svg"/><Relationship Id="rId1" Type="http://schemas.openxmlformats.org/officeDocument/2006/relationships/slideLayout" Target="../slideLayouts/slideLayout14.xml"/><Relationship Id="rId6" Type="http://schemas.openxmlformats.org/officeDocument/2006/relationships/image" Target="../media/image96.svg"/><Relationship Id="rId11" Type="http://schemas.openxmlformats.org/officeDocument/2006/relationships/image" Target="../media/image101.png"/><Relationship Id="rId24" Type="http://schemas.openxmlformats.org/officeDocument/2006/relationships/image" Target="../media/image114.sv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7.svg"/><Relationship Id="rId10" Type="http://schemas.openxmlformats.org/officeDocument/2006/relationships/image" Target="../media/image100.svg"/><Relationship Id="rId19" Type="http://schemas.openxmlformats.org/officeDocument/2006/relationships/image" Target="../media/image109.png"/><Relationship Id="rId4" Type="http://schemas.openxmlformats.org/officeDocument/2006/relationships/image" Target="../media/image94.tiff"/><Relationship Id="rId9" Type="http://schemas.openxmlformats.org/officeDocument/2006/relationships/image" Target="../media/image99.png"/><Relationship Id="rId14" Type="http://schemas.openxmlformats.org/officeDocument/2006/relationships/image" Target="../media/image104.svg"/><Relationship Id="rId22" Type="http://schemas.openxmlformats.org/officeDocument/2006/relationships/image" Target="../media/image112.svg"/><Relationship Id="rId27" Type="http://schemas.openxmlformats.org/officeDocument/2006/relationships/image" Target="../media/image116.pn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9.xml"/><Relationship Id="rId6" Type="http://schemas.openxmlformats.org/officeDocument/2006/relationships/image" Target="../media/image47.svg"/><Relationship Id="rId11" Type="http://schemas.openxmlformats.org/officeDocument/2006/relationships/image" Target="../media/image92.png"/><Relationship Id="rId5" Type="http://schemas.openxmlformats.org/officeDocument/2006/relationships/image" Target="../media/image4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hyperlink" Target="https://aws.amazon.com/app2container" TargetMode="External"/><Relationship Id="rId2" Type="http://schemas.openxmlformats.org/officeDocument/2006/relationships/notesSlide" Target="../notesSlides/notesSlide17.xml"/><Relationship Id="rId1" Type="http://schemas.openxmlformats.org/officeDocument/2006/relationships/slideLayout" Target="../slideLayouts/slideLayout70.xml"/><Relationship Id="rId5" Type="http://schemas.openxmlformats.org/officeDocument/2006/relationships/image" Target="../media/image39.pn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porting-assistant-dotnet/" TargetMode="External"/><Relationship Id="rId2" Type="http://schemas.openxmlformats.org/officeDocument/2006/relationships/notesSlide" Target="../notesSlides/notesSlide18.xml"/><Relationship Id="rId1" Type="http://schemas.openxmlformats.org/officeDocument/2006/relationships/slideLayout" Target="../slideLayouts/slideLayout70.xml"/><Relationship Id="rId5" Type="http://schemas.openxmlformats.org/officeDocument/2006/relationships/image" Target="../media/image38.png"/><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microservice-extractor/" TargetMode="External"/><Relationship Id="rId2" Type="http://schemas.openxmlformats.org/officeDocument/2006/relationships/notesSlide" Target="../notesSlides/notesSlide19.xml"/><Relationship Id="rId1" Type="http://schemas.openxmlformats.org/officeDocument/2006/relationships/slideLayout" Target="../slideLayouts/slideLayout70.xml"/><Relationship Id="rId5" Type="http://schemas.openxmlformats.org/officeDocument/2006/relationships/image" Target="../media/image40.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hyperlink" Target="https://docs.aws.amazon.com/tk-dotnet-refactoring/" TargetMode="External"/><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0.png"/><Relationship Id="rId18" Type="http://schemas.openxmlformats.org/officeDocument/2006/relationships/image" Target="../media/image81.sv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29.svg"/><Relationship Id="rId17" Type="http://schemas.openxmlformats.org/officeDocument/2006/relationships/image" Target="../media/image80.png"/><Relationship Id="rId2" Type="http://schemas.openxmlformats.org/officeDocument/2006/relationships/notesSlide" Target="../notesSlides/notesSlide21.xml"/><Relationship Id="rId16" Type="http://schemas.openxmlformats.org/officeDocument/2006/relationships/image" Target="../media/image133.png"/><Relationship Id="rId1" Type="http://schemas.openxmlformats.org/officeDocument/2006/relationships/slideLayout" Target="../slideLayouts/slideLayout14.xml"/><Relationship Id="rId6" Type="http://schemas.openxmlformats.org/officeDocument/2006/relationships/image" Target="../media/image125.svg"/><Relationship Id="rId11" Type="http://schemas.openxmlformats.org/officeDocument/2006/relationships/image" Target="../media/image128.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86.svg"/><Relationship Id="rId4" Type="http://schemas.openxmlformats.org/officeDocument/2006/relationships/image" Target="../media/image123.svg"/><Relationship Id="rId9" Type="http://schemas.openxmlformats.org/officeDocument/2006/relationships/image" Target="../media/image85.png"/><Relationship Id="rId14" Type="http://schemas.openxmlformats.org/officeDocument/2006/relationships/image" Target="../media/image131.svg"/></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96A08F-DF08-4243-8C99-5D339737D089}"/>
              </a:ext>
            </a:extLst>
          </p:cNvPr>
          <p:cNvSpPr>
            <a:spLocks noGrp="1"/>
          </p:cNvSpPr>
          <p:nvPr>
            <p:ph type="body" sz="quarter" idx="11"/>
          </p:nvPr>
        </p:nvSpPr>
        <p:spPr/>
        <p:txBody>
          <a:bodyPr/>
          <a:lstStyle/>
          <a:p>
            <a:r>
              <a:rPr lang="en-US" dirty="0"/>
              <a:t>Isaac Levin</a:t>
            </a:r>
          </a:p>
        </p:txBody>
      </p:sp>
      <p:sp>
        <p:nvSpPr>
          <p:cNvPr id="6" name="Text Placeholder 5">
            <a:extLst>
              <a:ext uri="{FF2B5EF4-FFF2-40B4-BE49-F238E27FC236}">
                <a16:creationId xmlns:a16="http://schemas.microsoft.com/office/drawing/2014/main" id="{70FC7196-39C5-194F-AE8D-F611BD0C3F29}"/>
              </a:ext>
            </a:extLst>
          </p:cNvPr>
          <p:cNvSpPr>
            <a:spLocks noGrp="1"/>
          </p:cNvSpPr>
          <p:nvPr>
            <p:ph type="body" sz="quarter" idx="12"/>
          </p:nvPr>
        </p:nvSpPr>
        <p:spPr>
          <a:xfrm>
            <a:off x="609598" y="4762500"/>
            <a:ext cx="3797302" cy="313932"/>
          </a:xfrm>
        </p:spPr>
        <p:txBody>
          <a:bodyPr/>
          <a:lstStyle/>
          <a:p>
            <a:r>
              <a:rPr lang="en-US" dirty="0"/>
              <a:t>.NET  Developer Advocate</a:t>
            </a:r>
          </a:p>
        </p:txBody>
      </p:sp>
      <p:sp>
        <p:nvSpPr>
          <p:cNvPr id="2" name="Title 1">
            <a:extLst>
              <a:ext uri="{FF2B5EF4-FFF2-40B4-BE49-F238E27FC236}">
                <a16:creationId xmlns:a16="http://schemas.microsoft.com/office/drawing/2014/main" id="{ED6031A8-C3BB-7040-A31D-62211210E01B}"/>
              </a:ext>
            </a:extLst>
          </p:cNvPr>
          <p:cNvSpPr>
            <a:spLocks noGrp="1"/>
          </p:cNvSpPr>
          <p:nvPr>
            <p:ph type="ctrTitle"/>
          </p:nvPr>
        </p:nvSpPr>
        <p:spPr>
          <a:xfrm>
            <a:off x="609598" y="2126159"/>
            <a:ext cx="11324899" cy="1615827"/>
          </a:xfrm>
        </p:spPr>
        <p:txBody>
          <a:bodyPr/>
          <a:lstStyle/>
          <a:p>
            <a:r>
              <a:rPr lang="en-US" sz="3000" dirty="0"/>
              <a:t>Building and Running .NET Apps </a:t>
            </a:r>
            <a:br>
              <a:rPr lang="en-US" sz="3000" dirty="0"/>
            </a:br>
            <a:r>
              <a:rPr lang="en-US" sz="3000" dirty="0"/>
              <a:t>on the Cloud</a:t>
            </a:r>
            <a:br>
              <a:rPr lang="en-US" sz="3000" dirty="0"/>
            </a:br>
            <a:br>
              <a:rPr lang="en-US" sz="3000" dirty="0"/>
            </a:br>
            <a:r>
              <a:rPr lang="en-US" sz="2000" dirty="0"/>
              <a:t>Choose your own adventure</a:t>
            </a:r>
          </a:p>
        </p:txBody>
      </p:sp>
      <p:pic>
        <p:nvPicPr>
          <p:cNvPr id="3" name="Picture 11" descr="See the source image">
            <a:extLst>
              <a:ext uri="{FF2B5EF4-FFF2-40B4-BE49-F238E27FC236}">
                <a16:creationId xmlns:a16="http://schemas.microsoft.com/office/drawing/2014/main" id="{4E7E08CD-2FE7-8700-44D3-4BB5E15B3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390" y="512193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3" descr="See the source image">
            <a:extLst>
              <a:ext uri="{FF2B5EF4-FFF2-40B4-BE49-F238E27FC236}">
                <a16:creationId xmlns:a16="http://schemas.microsoft.com/office/drawing/2014/main" id="{3FF6E108-C3D8-B468-3C8B-38B7BEEC7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459" y="5283895"/>
            <a:ext cx="8091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9" descr="See the source image">
            <a:extLst>
              <a:ext uri="{FF2B5EF4-FFF2-40B4-BE49-F238E27FC236}">
                <a16:creationId xmlns:a16="http://schemas.microsoft.com/office/drawing/2014/main" id="{CA3FACFD-5903-0C4B-BDCD-AC53735D0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77" y="516959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5EB727-6D17-9B7C-97F9-9C5917DCB092}"/>
              </a:ext>
            </a:extLst>
          </p:cNvPr>
          <p:cNvSpPr txBox="1"/>
          <p:nvPr/>
        </p:nvSpPr>
        <p:spPr>
          <a:xfrm>
            <a:off x="3609572" y="5395962"/>
            <a:ext cx="1936866" cy="461665"/>
          </a:xfrm>
          <a:prstGeom prst="rect">
            <a:avLst/>
          </a:prstGeom>
          <a:noFill/>
        </p:spPr>
        <p:txBody>
          <a:bodyPr wrap="square" rtlCol="0">
            <a:spAutoFit/>
          </a:bodyPr>
          <a:lstStyle/>
          <a:p>
            <a:r>
              <a:rPr lang="en-US" sz="2400" dirty="0">
                <a:latin typeface="Amazon Ember Display" panose="020F0603020204020204" pitchFamily="34" charset="0"/>
              </a:rPr>
              <a:t>@isaacrlevin</a:t>
            </a:r>
          </a:p>
        </p:txBody>
      </p:sp>
      <p:pic>
        <p:nvPicPr>
          <p:cNvPr id="9" name="Picture 2" descr="See the source image">
            <a:extLst>
              <a:ext uri="{FF2B5EF4-FFF2-40B4-BE49-F238E27FC236}">
                <a16:creationId xmlns:a16="http://schemas.microsoft.com/office/drawing/2014/main" id="{8028AF2F-4862-E04C-F3E0-0349935D2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1794" y="4203059"/>
            <a:ext cx="1517995" cy="96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7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EC2</a:t>
            </a:r>
          </a:p>
        </p:txBody>
      </p:sp>
      <p:sp>
        <p:nvSpPr>
          <p:cNvPr id="3" name="Text Placeholder 2">
            <a:extLst>
              <a:ext uri="{FF2B5EF4-FFF2-40B4-BE49-F238E27FC236}">
                <a16:creationId xmlns:a16="http://schemas.microsoft.com/office/drawing/2014/main" id="{D32C1F61-BE47-4EF9-99A7-0BBE4A6AFA35}"/>
              </a:ext>
            </a:extLst>
          </p:cNvPr>
          <p:cNvSpPr>
            <a:spLocks noGrp="1"/>
          </p:cNvSpPr>
          <p:nvPr>
            <p:ph type="body" sz="quarter" idx="10"/>
          </p:nvPr>
        </p:nvSpPr>
        <p:spPr/>
        <p:txBody>
          <a:bodyPr/>
          <a:lstStyle/>
          <a:p>
            <a:r>
              <a:rPr lang="en-US" dirty="0"/>
              <a:t>Virtual server instances in the cloud</a:t>
            </a:r>
          </a:p>
        </p:txBody>
      </p:sp>
      <p:sp>
        <p:nvSpPr>
          <p:cNvPr id="21" name="TextBox 20">
            <a:extLst>
              <a:ext uri="{FF2B5EF4-FFF2-40B4-BE49-F238E27FC236}">
                <a16:creationId xmlns:a16="http://schemas.microsoft.com/office/drawing/2014/main" id="{A68951AD-BBCB-4A57-B93F-4CDDE0A60E6E}"/>
              </a:ext>
            </a:extLst>
          </p:cNvPr>
          <p:cNvSpPr txBox="1"/>
          <p:nvPr/>
        </p:nvSpPr>
        <p:spPr>
          <a:xfrm>
            <a:off x="565793" y="1798357"/>
            <a:ext cx="2609591" cy="482598"/>
          </a:xfrm>
          <a:prstGeom prst="rect">
            <a:avLst/>
          </a:prstGeom>
          <a:noFill/>
        </p:spPr>
        <p:txBody>
          <a:bodyPr wrap="square" lIns="152400" tIns="121920" rIns="152400" bIns="121920" rtlCol="0" anchor="ctr">
            <a:noAutofit/>
          </a:bodyPr>
          <a:lstStyle/>
          <a:p>
            <a:pPr algn="ctr" defTabSz="914363">
              <a:lnSpc>
                <a:spcPct val="90000"/>
              </a:lnSpc>
              <a:spcAft>
                <a:spcPts val="1500"/>
              </a:spcAft>
              <a:defRPr/>
            </a:pPr>
            <a:r>
              <a:rPr lang="en-US" sz="1867" b="1" spc="40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CATEGORIES</a:t>
            </a:r>
          </a:p>
        </p:txBody>
      </p:sp>
      <p:sp>
        <p:nvSpPr>
          <p:cNvPr id="22" name="TextBox 21">
            <a:extLst>
              <a:ext uri="{FF2B5EF4-FFF2-40B4-BE49-F238E27FC236}">
                <a16:creationId xmlns:a16="http://schemas.microsoft.com/office/drawing/2014/main" id="{BD1B47ED-4423-4AD7-9D12-236F06752260}"/>
              </a:ext>
            </a:extLst>
          </p:cNvPr>
          <p:cNvSpPr txBox="1"/>
          <p:nvPr/>
        </p:nvSpPr>
        <p:spPr>
          <a:xfrm>
            <a:off x="3362589" y="1798357"/>
            <a:ext cx="2633765"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CAPABILITIES</a:t>
            </a:r>
          </a:p>
        </p:txBody>
      </p:sp>
      <p:sp>
        <p:nvSpPr>
          <p:cNvPr id="23" name="TextBox 22">
            <a:extLst>
              <a:ext uri="{FF2B5EF4-FFF2-40B4-BE49-F238E27FC236}">
                <a16:creationId xmlns:a16="http://schemas.microsoft.com/office/drawing/2014/main" id="{44A925CC-FA5A-4368-A060-3B1E37D8E7C2}"/>
              </a:ext>
            </a:extLst>
          </p:cNvPr>
          <p:cNvSpPr txBox="1"/>
          <p:nvPr/>
        </p:nvSpPr>
        <p:spPr>
          <a:xfrm>
            <a:off x="6188342" y="1798357"/>
            <a:ext cx="2633765"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OPTIONS</a:t>
            </a:r>
          </a:p>
        </p:txBody>
      </p:sp>
      <p:sp>
        <p:nvSpPr>
          <p:cNvPr id="24" name="TextBox 23">
            <a:extLst>
              <a:ext uri="{FF2B5EF4-FFF2-40B4-BE49-F238E27FC236}">
                <a16:creationId xmlns:a16="http://schemas.microsoft.com/office/drawing/2014/main" id="{55D467EF-A867-4E0E-91BC-4C31F64F9391}"/>
              </a:ext>
            </a:extLst>
          </p:cNvPr>
          <p:cNvSpPr txBox="1"/>
          <p:nvPr/>
        </p:nvSpPr>
        <p:spPr>
          <a:xfrm>
            <a:off x="6261643" y="3344545"/>
            <a:ext cx="2633765" cy="1254760"/>
          </a:xfrm>
          <a:prstGeom prst="rect">
            <a:avLst/>
          </a:prstGeom>
          <a:noFill/>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EBS</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Elastic Inference</a:t>
            </a:r>
          </a:p>
        </p:txBody>
      </p:sp>
      <p:sp>
        <p:nvSpPr>
          <p:cNvPr id="25" name="Rectangle 24">
            <a:extLst>
              <a:ext uri="{FF2B5EF4-FFF2-40B4-BE49-F238E27FC236}">
                <a16:creationId xmlns:a16="http://schemas.microsoft.com/office/drawing/2014/main" id="{991750D3-1A2B-4459-A6EF-D69A5B6D5E53}"/>
              </a:ext>
            </a:extLst>
          </p:cNvPr>
          <p:cNvSpPr/>
          <p:nvPr/>
        </p:nvSpPr>
        <p:spPr bwMode="auto">
          <a:xfrm>
            <a:off x="6185820" y="1690241"/>
            <a:ext cx="2638811" cy="449580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6" name="TextBox 25">
            <a:extLst>
              <a:ext uri="{FF2B5EF4-FFF2-40B4-BE49-F238E27FC236}">
                <a16:creationId xmlns:a16="http://schemas.microsoft.com/office/drawing/2014/main" id="{4F2DA494-1484-4542-B2F9-2497F152E07C}"/>
              </a:ext>
            </a:extLst>
          </p:cNvPr>
          <p:cNvSpPr txBox="1"/>
          <p:nvPr/>
        </p:nvSpPr>
        <p:spPr>
          <a:xfrm>
            <a:off x="565793" y="2860712"/>
            <a:ext cx="2609591"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General purpose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Burstable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Compute intensive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Memory intensive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Storage (High I/O)</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Dense storage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GPU compute</a:t>
            </a:r>
          </a:p>
          <a:p>
            <a:pPr algn="ctr" defTabSz="914363">
              <a:lnSpc>
                <a:spcPct val="90000"/>
              </a:lnSpc>
              <a:spcAft>
                <a:spcPts val="15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Graphics intensive</a:t>
            </a:r>
          </a:p>
        </p:txBody>
      </p:sp>
      <p:sp>
        <p:nvSpPr>
          <p:cNvPr id="27" name="TextBox 26">
            <a:extLst>
              <a:ext uri="{FF2B5EF4-FFF2-40B4-BE49-F238E27FC236}">
                <a16:creationId xmlns:a16="http://schemas.microsoft.com/office/drawing/2014/main" id="{4A420462-AD0C-4DFA-A99F-A2929320945A}"/>
              </a:ext>
            </a:extLst>
          </p:cNvPr>
          <p:cNvSpPr txBox="1"/>
          <p:nvPr/>
        </p:nvSpPr>
        <p:spPr>
          <a:xfrm>
            <a:off x="3364192" y="2333840"/>
            <a:ext cx="2634687" cy="4018718"/>
          </a:xfrm>
          <a:prstGeom prst="rect">
            <a:avLst/>
          </a:prstGeom>
          <a:noFill/>
          <a:ln>
            <a:noFill/>
          </a:ln>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Choice of processor</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(AWS, Intel, AMD)</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Fast processors</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(up to 4.0 GHz)</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High memory footprint</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(up to 24 TiB)</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Instance storage</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(HDD and SSD)</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Accelerated computing</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(GPUs and FPGA)</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Networking</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(up to 100 Gbps)</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Bare Metal</a:t>
            </a:r>
          </a:p>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Size </a:t>
            </a:r>
            <a:b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200" dirty="0">
                <a:solidFill>
                  <a:srgbClr val="FFFFFF">
                    <a:lumMod val="75000"/>
                  </a:srgbClr>
                </a:solidFill>
                <a:latin typeface="Amazon Ember Display" panose="020F0603020204020204" pitchFamily="34" charset="0"/>
                <a:ea typeface="Amazon Ember Display" panose="020F0603020204020204" pitchFamily="34" charset="0"/>
                <a:cs typeface="Amazon Ember Display" panose="020F0603020204020204" pitchFamily="34" charset="0"/>
              </a:rPr>
              <a:t>(Nano to 48xlarge – 192vCPU)</a:t>
            </a:r>
          </a:p>
        </p:txBody>
      </p:sp>
      <p:grpSp>
        <p:nvGrpSpPr>
          <p:cNvPr id="28" name="Group 27">
            <a:extLst>
              <a:ext uri="{FF2B5EF4-FFF2-40B4-BE49-F238E27FC236}">
                <a16:creationId xmlns:a16="http://schemas.microsoft.com/office/drawing/2014/main" id="{10CE929F-D783-1742-A7DF-CE6013EC52DD}"/>
              </a:ext>
            </a:extLst>
          </p:cNvPr>
          <p:cNvGrpSpPr/>
          <p:nvPr/>
        </p:nvGrpSpPr>
        <p:grpSpPr>
          <a:xfrm>
            <a:off x="9087395" y="2959568"/>
            <a:ext cx="2510536" cy="2024715"/>
            <a:chOff x="10904874" y="3157474"/>
            <a:chExt cx="3012642" cy="2429658"/>
          </a:xfrm>
        </p:grpSpPr>
        <p:sp>
          <p:nvSpPr>
            <p:cNvPr id="29" name="Title 1">
              <a:extLst>
                <a:ext uri="{FF2B5EF4-FFF2-40B4-BE49-F238E27FC236}">
                  <a16:creationId xmlns:a16="http://schemas.microsoft.com/office/drawing/2014/main" id="{4793B003-EF83-477C-BAC4-266D24F01B40}"/>
                </a:ext>
              </a:extLst>
            </p:cNvPr>
            <p:cNvSpPr txBox="1">
              <a:spLocks/>
            </p:cNvSpPr>
            <p:nvPr/>
          </p:nvSpPr>
          <p:spPr>
            <a:xfrm>
              <a:off x="10920374" y="3867764"/>
              <a:ext cx="2997142" cy="554441"/>
            </a:xfrm>
            <a:prstGeom prst="rect">
              <a:avLst/>
            </a:prstGeom>
          </p:spPr>
          <p:txBody>
            <a:bodyPr vert="horz" wrap="square" lIns="0" tIns="0" rIns="0" bIns="0" rtlCol="0" anchor="ctr">
              <a:noAutofit/>
            </a:bodyPr>
            <a:lstStyle>
              <a:lvl1pPr algn="l" defTabSz="1097234"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1462920">
                <a:defRPr/>
              </a:pPr>
              <a:r>
                <a:rPr lang="en-US" sz="6666" b="1" spc="-16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400+</a:t>
              </a:r>
              <a:endParaRPr lang="en-US" sz="5500" b="1" spc="-16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0" name="TextBox 29">
              <a:extLst>
                <a:ext uri="{FF2B5EF4-FFF2-40B4-BE49-F238E27FC236}">
                  <a16:creationId xmlns:a16="http://schemas.microsoft.com/office/drawing/2014/main" id="{E7E80A25-E000-4E7B-A81B-383B2AB71F99}"/>
                </a:ext>
              </a:extLst>
            </p:cNvPr>
            <p:cNvSpPr txBox="1"/>
            <p:nvPr/>
          </p:nvSpPr>
          <p:spPr>
            <a:xfrm>
              <a:off x="10904875" y="4487260"/>
              <a:ext cx="2997144" cy="509090"/>
            </a:xfrm>
            <a:prstGeom prst="rect">
              <a:avLst/>
            </a:prstGeom>
            <a:noFill/>
          </p:spPr>
          <p:txBody>
            <a:bodyPr wrap="square" lIns="152400" tIns="121920" rIns="152400" bIns="121920" rtlCol="0">
              <a:noAutofit/>
            </a:bodyPr>
            <a:lstStyle/>
            <a:p>
              <a:pPr algn="ctr" defTabSz="914363">
                <a:lnSpc>
                  <a:spcPct val="90000"/>
                </a:lnSpc>
                <a:spcAft>
                  <a:spcPts val="1500"/>
                </a:spcAft>
                <a:defRPr/>
              </a:pPr>
              <a:r>
                <a:rPr lang="en-US" sz="1333" b="1" spc="25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INSTANCE TYPES</a:t>
              </a:r>
            </a:p>
          </p:txBody>
        </p:sp>
        <p:sp>
          <p:nvSpPr>
            <p:cNvPr id="31" name="TextBox 30">
              <a:extLst>
                <a:ext uri="{FF2B5EF4-FFF2-40B4-BE49-F238E27FC236}">
                  <a16:creationId xmlns:a16="http://schemas.microsoft.com/office/drawing/2014/main" id="{586D0BE3-090B-4944-A5A4-DA64547CC64F}"/>
                </a:ext>
              </a:extLst>
            </p:cNvPr>
            <p:cNvSpPr txBox="1"/>
            <p:nvPr/>
          </p:nvSpPr>
          <p:spPr>
            <a:xfrm>
              <a:off x="11309161" y="5054118"/>
              <a:ext cx="2188572" cy="533014"/>
            </a:xfrm>
            <a:prstGeom prst="rect">
              <a:avLst/>
            </a:prstGeom>
            <a:noFill/>
          </p:spPr>
          <p:txBody>
            <a:bodyPr wrap="square" lIns="152400" tIns="121920" rIns="152400" bIns="121920" rtlCol="0" anchor="ctr">
              <a:noAutofit/>
            </a:bodyPr>
            <a:lstStyle/>
            <a:p>
              <a:pPr algn="ctr" defTabSz="914363">
                <a:lnSpc>
                  <a:spcPct val="90000"/>
                </a:lnSpc>
                <a:spcAft>
                  <a:spcPts val="1000"/>
                </a:spcAft>
                <a:defRPr/>
              </a:pPr>
              <a:r>
                <a:rPr lang="en-US" sz="14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for virtually every workload and business need</a:t>
              </a:r>
            </a:p>
          </p:txBody>
        </p:sp>
        <p:sp>
          <p:nvSpPr>
            <p:cNvPr id="32" name="TextBox 31">
              <a:extLst>
                <a:ext uri="{FF2B5EF4-FFF2-40B4-BE49-F238E27FC236}">
                  <a16:creationId xmlns:a16="http://schemas.microsoft.com/office/drawing/2014/main" id="{4CBB0D85-6E28-7044-AAAB-E28755F860C1}"/>
                </a:ext>
              </a:extLst>
            </p:cNvPr>
            <p:cNvSpPr txBox="1"/>
            <p:nvPr/>
          </p:nvSpPr>
          <p:spPr>
            <a:xfrm>
              <a:off x="10904874" y="3157474"/>
              <a:ext cx="2997144" cy="509090"/>
            </a:xfrm>
            <a:prstGeom prst="rect">
              <a:avLst/>
            </a:prstGeom>
            <a:noFill/>
          </p:spPr>
          <p:txBody>
            <a:bodyPr wrap="square" lIns="152400" tIns="121920" rIns="152400" bIns="121920" rtlCol="0">
              <a:noAutofit/>
            </a:bodyPr>
            <a:lstStyle/>
            <a:p>
              <a:pPr algn="ctr" defTabSz="914363">
                <a:lnSpc>
                  <a:spcPct val="90000"/>
                </a:lnSpc>
                <a:spcAft>
                  <a:spcPts val="1500"/>
                </a:spcAft>
                <a:defRPr/>
              </a:pPr>
              <a:r>
                <a:rPr lang="en-US" sz="1333" b="1" spc="25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MORE THAN</a:t>
              </a:r>
            </a:p>
          </p:txBody>
        </p:sp>
      </p:grpSp>
      <p:cxnSp>
        <p:nvCxnSpPr>
          <p:cNvPr id="33" name="Straight Connector 32">
            <a:extLst>
              <a:ext uri="{FF2B5EF4-FFF2-40B4-BE49-F238E27FC236}">
                <a16:creationId xmlns:a16="http://schemas.microsoft.com/office/drawing/2014/main" id="{B8D50E08-7605-EC40-9DA5-A5C2545DCBD3}"/>
              </a:ext>
            </a:extLst>
          </p:cNvPr>
          <p:cNvCxnSpPr>
            <a:cxnSpLocks/>
          </p:cNvCxnSpPr>
          <p:nvPr/>
        </p:nvCxnSpPr>
        <p:spPr>
          <a:xfrm flipV="1">
            <a:off x="3175383" y="2280956"/>
            <a:ext cx="0" cy="3778544"/>
          </a:xfrm>
          <a:prstGeom prst="line">
            <a:avLst/>
          </a:prstGeom>
          <a:ln w="9525">
            <a:solidFill>
              <a:srgbClr val="4062B7"/>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935B024-86B0-ED45-B345-5A951723171B}"/>
              </a:ext>
            </a:extLst>
          </p:cNvPr>
          <p:cNvCxnSpPr>
            <a:cxnSpLocks/>
          </p:cNvCxnSpPr>
          <p:nvPr/>
        </p:nvCxnSpPr>
        <p:spPr>
          <a:xfrm flipV="1">
            <a:off x="6185820" y="2280956"/>
            <a:ext cx="0" cy="3778544"/>
          </a:xfrm>
          <a:prstGeom prst="line">
            <a:avLst/>
          </a:prstGeom>
          <a:ln w="9525">
            <a:solidFill>
              <a:srgbClr val="4062B7"/>
            </a:solidFill>
          </a:ln>
        </p:spPr>
        <p:style>
          <a:lnRef idx="2">
            <a:schemeClr val="accent1"/>
          </a:lnRef>
          <a:fillRef idx="0">
            <a:schemeClr val="accent1"/>
          </a:fillRef>
          <a:effectRef idx="1">
            <a:schemeClr val="accent1"/>
          </a:effectRef>
          <a:fontRef idx="minor">
            <a:schemeClr val="tx1"/>
          </a:fontRef>
        </p:style>
      </p:cxnSp>
      <p:sp>
        <p:nvSpPr>
          <p:cNvPr id="35" name="Plus Sign 17">
            <a:extLst>
              <a:ext uri="{FF2B5EF4-FFF2-40B4-BE49-F238E27FC236}">
                <a16:creationId xmlns:a16="http://schemas.microsoft.com/office/drawing/2014/main" id="{516A7B05-7392-B447-8EDB-300FCB320BE5}"/>
              </a:ext>
            </a:extLst>
          </p:cNvPr>
          <p:cNvSpPr/>
          <p:nvPr/>
        </p:nvSpPr>
        <p:spPr bwMode="auto">
          <a:xfrm>
            <a:off x="6021129" y="3764631"/>
            <a:ext cx="343988" cy="343988"/>
          </a:xfrm>
          <a:prstGeom prst="mathPlus">
            <a:avLst/>
          </a:prstGeom>
          <a:solidFill>
            <a:srgbClr val="3F62B7"/>
          </a:solidFill>
          <a:ln w="28575">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6" name="Plus Sign 17">
            <a:extLst>
              <a:ext uri="{FF2B5EF4-FFF2-40B4-BE49-F238E27FC236}">
                <a16:creationId xmlns:a16="http://schemas.microsoft.com/office/drawing/2014/main" id="{B6DE8444-36CA-D14A-AFCB-F01EE2FA6FFF}"/>
              </a:ext>
            </a:extLst>
          </p:cNvPr>
          <p:cNvSpPr/>
          <p:nvPr/>
        </p:nvSpPr>
        <p:spPr bwMode="auto">
          <a:xfrm>
            <a:off x="3017684" y="3764631"/>
            <a:ext cx="343988" cy="343988"/>
          </a:xfrm>
          <a:prstGeom prst="mathPlus">
            <a:avLst/>
          </a:prstGeom>
          <a:solidFill>
            <a:srgbClr val="3F62B7"/>
          </a:solidFill>
          <a:ln w="28575">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7" name="Equals 209">
            <a:extLst>
              <a:ext uri="{FF2B5EF4-FFF2-40B4-BE49-F238E27FC236}">
                <a16:creationId xmlns:a16="http://schemas.microsoft.com/office/drawing/2014/main" id="{3B85967F-E258-CE4B-A62F-B877523AF68E}"/>
              </a:ext>
            </a:extLst>
          </p:cNvPr>
          <p:cNvSpPr/>
          <p:nvPr/>
        </p:nvSpPr>
        <p:spPr bwMode="auto">
          <a:xfrm>
            <a:off x="8843608" y="3770770"/>
            <a:ext cx="308504" cy="308504"/>
          </a:xfrm>
          <a:prstGeom prst="mathEqual">
            <a:avLst/>
          </a:prstGeom>
          <a:solidFill>
            <a:srgbClr val="3F62B7"/>
          </a:solidFill>
          <a:ln>
            <a:solidFill>
              <a:srgbClr val="0D283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59013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AWS Graviton Processor</a:t>
            </a:r>
          </a:p>
        </p:txBody>
      </p:sp>
      <p:sp>
        <p:nvSpPr>
          <p:cNvPr id="3" name="Text Placeholder 2">
            <a:extLst>
              <a:ext uri="{FF2B5EF4-FFF2-40B4-BE49-F238E27FC236}">
                <a16:creationId xmlns:a16="http://schemas.microsoft.com/office/drawing/2014/main" id="{D32C1F61-BE47-4EF9-99A7-0BBE4A6AFA35}"/>
              </a:ext>
            </a:extLst>
          </p:cNvPr>
          <p:cNvSpPr>
            <a:spLocks noGrp="1"/>
          </p:cNvSpPr>
          <p:nvPr>
            <p:ph type="body" sz="quarter" idx="10"/>
          </p:nvPr>
        </p:nvSpPr>
        <p:spPr/>
        <p:txBody>
          <a:bodyPr/>
          <a:lstStyle/>
          <a:p>
            <a:r>
              <a:rPr lang="en-US" dirty="0"/>
              <a:t>Best price performance in ec2</a:t>
            </a:r>
          </a:p>
        </p:txBody>
      </p:sp>
      <p:sp>
        <p:nvSpPr>
          <p:cNvPr id="21" name="TextBox 20">
            <a:extLst>
              <a:ext uri="{FF2B5EF4-FFF2-40B4-BE49-F238E27FC236}">
                <a16:creationId xmlns:a16="http://schemas.microsoft.com/office/drawing/2014/main" id="{A68951AD-BBCB-4A57-B93F-4CDDE0A60E6E}"/>
              </a:ext>
            </a:extLst>
          </p:cNvPr>
          <p:cNvSpPr txBox="1"/>
          <p:nvPr/>
        </p:nvSpPr>
        <p:spPr>
          <a:xfrm>
            <a:off x="1275124" y="2091212"/>
            <a:ext cx="2609591" cy="482598"/>
          </a:xfrm>
          <a:prstGeom prst="rect">
            <a:avLst/>
          </a:prstGeom>
          <a:noFill/>
        </p:spPr>
        <p:txBody>
          <a:bodyPr wrap="square" lIns="152400" tIns="121920" rIns="152400" bIns="121920" rtlCol="0" anchor="ctr">
            <a:noAutofit/>
          </a:bodyPr>
          <a:lstStyle/>
          <a:p>
            <a:pPr algn="ctr" defTabSz="914363">
              <a:lnSpc>
                <a:spcPct val="90000"/>
              </a:lnSpc>
              <a:spcAft>
                <a:spcPts val="1500"/>
              </a:spcAft>
              <a:defRPr/>
            </a:pPr>
            <a:r>
              <a:rPr lang="en-US" sz="1867" b="1" spc="40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CAPABILITY</a:t>
            </a:r>
          </a:p>
        </p:txBody>
      </p:sp>
      <p:sp>
        <p:nvSpPr>
          <p:cNvPr id="22" name="TextBox 21">
            <a:extLst>
              <a:ext uri="{FF2B5EF4-FFF2-40B4-BE49-F238E27FC236}">
                <a16:creationId xmlns:a16="http://schemas.microsoft.com/office/drawing/2014/main" id="{BD1B47ED-4423-4AD7-9D12-236F06752260}"/>
              </a:ext>
            </a:extLst>
          </p:cNvPr>
          <p:cNvSpPr txBox="1"/>
          <p:nvPr/>
        </p:nvSpPr>
        <p:spPr>
          <a:xfrm>
            <a:off x="7031235" y="2091212"/>
            <a:ext cx="4094501" cy="482598"/>
          </a:xfrm>
          <a:prstGeom prst="rect">
            <a:avLst/>
          </a:prstGeom>
          <a:noFill/>
        </p:spPr>
        <p:txBody>
          <a:bodyPr wrap="square" lIns="152400" tIns="121920" rIns="152400" bIns="121920" rtlCol="0" anchor="ctr">
            <a:noAutofit/>
          </a:bodyPr>
          <a:lstStyle>
            <a:defPPr>
              <a:defRPr lang="en-US"/>
            </a:defPPr>
            <a:lvl1pPr algn="ctr">
              <a:lnSpc>
                <a:spcPct val="90000"/>
              </a:lnSpc>
              <a:spcAft>
                <a:spcPts val="1800"/>
              </a:spcAft>
              <a:defRPr sz="2200" b="1" spc="300"/>
            </a:lvl1pPr>
          </a:lstStyle>
          <a:p>
            <a:pPr defTabSz="914363">
              <a:spcAft>
                <a:spcPts val="1500"/>
              </a:spcAft>
              <a:defRPr/>
            </a:pPr>
            <a:r>
              <a:rPr lang="en-US" sz="1867" spc="400" dirty="0">
                <a:solidFill>
                  <a:srgbClr val="FF9900"/>
                </a:solidFill>
                <a:latin typeface="Amazon Ember Display" panose="020F0603020204020204" pitchFamily="34" charset="0"/>
                <a:ea typeface="Amazon Ember Display" panose="020F0603020204020204" pitchFamily="34" charset="0"/>
                <a:cs typeface="Amazon Ember Display" panose="020F0603020204020204" pitchFamily="34" charset="0"/>
              </a:rPr>
              <a:t>HOW MUCH FASTER?</a:t>
            </a:r>
          </a:p>
        </p:txBody>
      </p:sp>
      <p:sp>
        <p:nvSpPr>
          <p:cNvPr id="25" name="Rectangle 24">
            <a:extLst>
              <a:ext uri="{FF2B5EF4-FFF2-40B4-BE49-F238E27FC236}">
                <a16:creationId xmlns:a16="http://schemas.microsoft.com/office/drawing/2014/main" id="{991750D3-1A2B-4459-A6EF-D69A5B6D5E53}"/>
              </a:ext>
            </a:extLst>
          </p:cNvPr>
          <p:cNvSpPr/>
          <p:nvPr/>
        </p:nvSpPr>
        <p:spPr bwMode="auto">
          <a:xfrm>
            <a:off x="6185820" y="1690241"/>
            <a:ext cx="2638811" cy="449580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6" name="TextBox 25">
            <a:extLst>
              <a:ext uri="{FF2B5EF4-FFF2-40B4-BE49-F238E27FC236}">
                <a16:creationId xmlns:a16="http://schemas.microsoft.com/office/drawing/2014/main" id="{4F2DA494-1484-4542-B2F9-2497F152E07C}"/>
              </a:ext>
            </a:extLst>
          </p:cNvPr>
          <p:cNvSpPr txBox="1"/>
          <p:nvPr/>
        </p:nvSpPr>
        <p:spPr>
          <a:xfrm>
            <a:off x="651406" y="2332511"/>
            <a:ext cx="4077152"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5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Compute Performance</a:t>
            </a:r>
          </a:p>
          <a:p>
            <a:pPr algn="ctr" defTabSz="914363">
              <a:lnSpc>
                <a:spcPct val="90000"/>
              </a:lnSpc>
              <a:spcAft>
                <a:spcPts val="1500"/>
              </a:spcAft>
              <a:defRPr/>
            </a:pPr>
            <a:r>
              <a:rPr lang="en-US" sz="15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Floating-point performance</a:t>
            </a:r>
          </a:p>
          <a:p>
            <a:pPr algn="ctr" defTabSz="914363">
              <a:lnSpc>
                <a:spcPct val="90000"/>
              </a:lnSpc>
              <a:spcAft>
                <a:spcPts val="1500"/>
              </a:spcAft>
              <a:defRPr/>
            </a:pPr>
            <a:r>
              <a:rPr lang="en-US" sz="15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Cryptographic Workload Performance</a:t>
            </a:r>
          </a:p>
          <a:p>
            <a:pPr algn="ctr" defTabSz="914363">
              <a:lnSpc>
                <a:spcPct val="90000"/>
              </a:lnSpc>
              <a:spcAft>
                <a:spcPts val="1500"/>
              </a:spcAft>
              <a:defRPr/>
            </a:pPr>
            <a:r>
              <a:rPr lang="en-US" sz="15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Vector-instruction performance</a:t>
            </a:r>
          </a:p>
          <a:p>
            <a:pPr algn="ctr" defTabSz="914363">
              <a:lnSpc>
                <a:spcPct val="90000"/>
              </a:lnSpc>
              <a:spcAft>
                <a:spcPts val="1500"/>
              </a:spcAft>
              <a:defRPr/>
            </a:pPr>
            <a:endParaRPr lang="en-US" sz="15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 name="TextBox 4">
            <a:extLst>
              <a:ext uri="{FF2B5EF4-FFF2-40B4-BE49-F238E27FC236}">
                <a16:creationId xmlns:a16="http://schemas.microsoft.com/office/drawing/2014/main" id="{3585E218-FEFD-B109-5842-F2BA08E676F5}"/>
              </a:ext>
            </a:extLst>
          </p:cNvPr>
          <p:cNvSpPr txBox="1"/>
          <p:nvPr/>
        </p:nvSpPr>
        <p:spPr>
          <a:xfrm>
            <a:off x="6786055" y="2332510"/>
            <a:ext cx="4077152" cy="2964973"/>
          </a:xfrm>
          <a:prstGeom prst="rect">
            <a:avLst/>
          </a:prstGeom>
          <a:noFill/>
          <a:ln>
            <a:noFill/>
          </a:ln>
        </p:spPr>
        <p:txBody>
          <a:bodyPr wrap="square" lIns="152400" tIns="121920" rIns="152400" bIns="121920" rtlCol="0" anchor="ctr">
            <a:noAutofit/>
          </a:bodyPr>
          <a:lstStyle/>
          <a:p>
            <a:pPr algn="ctr" defTabSz="914363">
              <a:lnSpc>
                <a:spcPct val="90000"/>
              </a:lnSpc>
              <a:spcAft>
                <a:spcPts val="1500"/>
              </a:spcAft>
              <a:defRPr/>
            </a:pPr>
            <a:r>
              <a:rPr lang="en-US" sz="1500"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25% better</a:t>
            </a:r>
          </a:p>
          <a:p>
            <a:pPr algn="ctr" defTabSz="914363">
              <a:lnSpc>
                <a:spcPct val="90000"/>
              </a:lnSpc>
              <a:spcAft>
                <a:spcPts val="1500"/>
              </a:spcAft>
              <a:defRPr/>
            </a:pPr>
            <a:r>
              <a:rPr lang="en-US" sz="1500"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2x higher</a:t>
            </a:r>
          </a:p>
          <a:p>
            <a:pPr algn="ctr" defTabSz="914363">
              <a:lnSpc>
                <a:spcPct val="90000"/>
              </a:lnSpc>
              <a:spcAft>
                <a:spcPts val="1500"/>
              </a:spcAft>
              <a:defRPr/>
            </a:pPr>
            <a:r>
              <a:rPr lang="en-US" sz="1500"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2x higher</a:t>
            </a:r>
          </a:p>
          <a:p>
            <a:pPr algn="ctr" defTabSz="914363">
              <a:lnSpc>
                <a:spcPct val="90000"/>
              </a:lnSpc>
              <a:spcAft>
                <a:spcPts val="1500"/>
              </a:spcAft>
              <a:defRPr/>
            </a:pPr>
            <a:r>
              <a:rPr lang="en-US" sz="1500"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35% higher</a:t>
            </a:r>
          </a:p>
          <a:p>
            <a:pPr algn="ctr" defTabSz="914363">
              <a:lnSpc>
                <a:spcPct val="90000"/>
              </a:lnSpc>
              <a:spcAft>
                <a:spcPts val="1500"/>
              </a:spcAft>
              <a:defRPr/>
            </a:pPr>
            <a:endParaRPr lang="en-US" sz="1500"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 name="Arrow: Right 5">
            <a:extLst>
              <a:ext uri="{FF2B5EF4-FFF2-40B4-BE49-F238E27FC236}">
                <a16:creationId xmlns:a16="http://schemas.microsoft.com/office/drawing/2014/main" id="{26060573-EA59-22A0-6CC9-C198CC09237D}"/>
              </a:ext>
            </a:extLst>
          </p:cNvPr>
          <p:cNvSpPr/>
          <p:nvPr/>
        </p:nvSpPr>
        <p:spPr>
          <a:xfrm>
            <a:off x="5573923" y="2972808"/>
            <a:ext cx="1223794" cy="97746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latin typeface="Amazon Ember Display" panose="020F0603020204020204" pitchFamily="34" charset="0"/>
            </a:endParaRPr>
          </a:p>
        </p:txBody>
      </p:sp>
    </p:spTree>
    <p:extLst>
      <p:ext uri="{BB962C8B-B14F-4D97-AF65-F5344CB8AC3E}">
        <p14:creationId xmlns:p14="http://schemas.microsoft.com/office/powerpoint/2010/main" val="205225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Hosting .NET Apps on </a:t>
            </a:r>
            <a:br>
              <a:rPr lang="en-US" dirty="0"/>
            </a:br>
            <a:r>
              <a:rPr lang="en-US" dirty="0"/>
              <a:t>Amazon EC2</a:t>
            </a:r>
          </a:p>
        </p:txBody>
      </p:sp>
      <p:sp>
        <p:nvSpPr>
          <p:cNvPr id="3" name="TextBox 2">
            <a:extLst>
              <a:ext uri="{FF2B5EF4-FFF2-40B4-BE49-F238E27FC236}">
                <a16:creationId xmlns:a16="http://schemas.microsoft.com/office/drawing/2014/main" id="{E51CCF52-3607-42D7-E195-D85944C7F7E0}"/>
              </a:ext>
            </a:extLst>
          </p:cNvPr>
          <p:cNvSpPr txBox="1"/>
          <p:nvPr/>
        </p:nvSpPr>
        <p:spPr>
          <a:xfrm>
            <a:off x="532109" y="4341825"/>
            <a:ext cx="6096000" cy="461665"/>
          </a:xfrm>
          <a:prstGeom prst="rect">
            <a:avLst/>
          </a:prstGeom>
          <a:noFill/>
        </p:spPr>
        <p:txBody>
          <a:bodyPr wrap="square">
            <a:spAutoFit/>
          </a:bodyPr>
          <a:lstStyle/>
          <a:p>
            <a:r>
              <a:rPr lang="en-US" sz="2400" dirty="0">
                <a:latin typeface="Amazon Ember Display" panose="020F0603020204020204" pitchFamily="34" charset="0"/>
              </a:rPr>
              <a:t>Demo</a:t>
            </a:r>
          </a:p>
        </p:txBody>
      </p:sp>
    </p:spTree>
    <p:extLst>
      <p:ext uri="{BB962C8B-B14F-4D97-AF65-F5344CB8AC3E}">
        <p14:creationId xmlns:p14="http://schemas.microsoft.com/office/powerpoint/2010/main" val="1039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C92345E0-C48B-4B19-90D0-D7FD487A3DD5}"/>
              </a:ext>
            </a:extLst>
          </p:cNvPr>
          <p:cNvSpPr/>
          <p:nvPr/>
        </p:nvSpPr>
        <p:spPr>
          <a:xfrm>
            <a:off x="54247" y="725609"/>
            <a:ext cx="1979856"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0" name="Rectangle 179">
            <a:extLst>
              <a:ext uri="{FF2B5EF4-FFF2-40B4-BE49-F238E27FC236}">
                <a16:creationId xmlns:a16="http://schemas.microsoft.com/office/drawing/2014/main" id="{A8DCCFB5-2E24-43C0-A425-92152D5CE6F6}"/>
              </a:ext>
            </a:extLst>
          </p:cNvPr>
          <p:cNvSpPr/>
          <p:nvPr/>
        </p:nvSpPr>
        <p:spPr>
          <a:xfrm>
            <a:off x="54201" y="4214217"/>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54246" y="711116"/>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109415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F57F7F-5450-3D4B-81D6-53DA0B8D9C4A}"/>
              </a:ext>
            </a:extLst>
          </p:cNvPr>
          <p:cNvSpPr/>
          <p:nvPr/>
        </p:nvSpPr>
        <p:spPr>
          <a:xfrm>
            <a:off x="4647216" y="3063630"/>
            <a:ext cx="1481443" cy="3143838"/>
          </a:xfrm>
          <a:prstGeom prst="rect">
            <a:avLst/>
          </a:prstGeom>
          <a:noFill/>
          <a:ln w="12700">
            <a:solidFill>
              <a:schemeClr val="bg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167" dirty="0">
                <a:solidFill>
                  <a:schemeClr val="bg1">
                    <a:lumMod val="25000"/>
                    <a:lumOff val="75000"/>
                  </a:schemeClr>
                </a:solidFill>
                <a:latin typeface="Amazon Ember Display" panose="020F0603020204020204" pitchFamily="34" charset="0"/>
              </a:rPr>
              <a:t>Availability Zone 1</a:t>
            </a:r>
          </a:p>
        </p:txBody>
      </p:sp>
      <p:sp>
        <p:nvSpPr>
          <p:cNvPr id="4" name="Rectangle 3">
            <a:extLst>
              <a:ext uri="{FF2B5EF4-FFF2-40B4-BE49-F238E27FC236}">
                <a16:creationId xmlns:a16="http://schemas.microsoft.com/office/drawing/2014/main" id="{32D73C16-89C0-D44A-97B8-23910DEF9719}"/>
              </a:ext>
            </a:extLst>
          </p:cNvPr>
          <p:cNvSpPr/>
          <p:nvPr/>
        </p:nvSpPr>
        <p:spPr>
          <a:xfrm>
            <a:off x="4269748" y="3362644"/>
            <a:ext cx="5816278" cy="2739343"/>
          </a:xfrm>
          <a:prstGeom prst="rect">
            <a:avLst/>
          </a:prstGeom>
          <a:noFill/>
          <a:ln w="12700">
            <a:solidFill>
              <a:srgbClr val="0C9B2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167" dirty="0">
                <a:ln w="0"/>
                <a:solidFill>
                  <a:srgbClr val="0C9B2E"/>
                </a:solidFill>
                <a:latin typeface="Amazon Ember Display" panose="020F0603020204020204" pitchFamily="34" charset="0"/>
              </a:rPr>
              <a:t>VPC</a:t>
            </a:r>
          </a:p>
        </p:txBody>
      </p:sp>
      <p:sp>
        <p:nvSpPr>
          <p:cNvPr id="5" name="Rectangle 4">
            <a:extLst>
              <a:ext uri="{FF2B5EF4-FFF2-40B4-BE49-F238E27FC236}">
                <a16:creationId xmlns:a16="http://schemas.microsoft.com/office/drawing/2014/main" id="{E74A5D8D-0FEB-3943-8B72-9E2448702E5A}"/>
              </a:ext>
            </a:extLst>
          </p:cNvPr>
          <p:cNvSpPr/>
          <p:nvPr/>
        </p:nvSpPr>
        <p:spPr>
          <a:xfrm>
            <a:off x="4114247" y="2060537"/>
            <a:ext cx="6329079" cy="4279491"/>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167" dirty="0">
                <a:solidFill>
                  <a:srgbClr val="FAFAFA"/>
                </a:solidFill>
                <a:latin typeface="Amazon Ember Display" panose="020F0603020204020204" pitchFamily="34" charset="0"/>
              </a:rPr>
              <a:t>AWS Cloud</a:t>
            </a:r>
          </a:p>
        </p:txBody>
      </p:sp>
      <p:sp>
        <p:nvSpPr>
          <p:cNvPr id="6" name="Rectangle 5">
            <a:extLst>
              <a:ext uri="{FF2B5EF4-FFF2-40B4-BE49-F238E27FC236}">
                <a16:creationId xmlns:a16="http://schemas.microsoft.com/office/drawing/2014/main" id="{1C4AA5BC-C402-A743-9E57-35B8979C1153}"/>
              </a:ext>
            </a:extLst>
          </p:cNvPr>
          <p:cNvSpPr/>
          <p:nvPr/>
        </p:nvSpPr>
        <p:spPr>
          <a:xfrm>
            <a:off x="8166963" y="3063631"/>
            <a:ext cx="1552532" cy="3143837"/>
          </a:xfrm>
          <a:prstGeom prst="rect">
            <a:avLst/>
          </a:prstGeom>
          <a:noFill/>
          <a:ln w="12700">
            <a:solidFill>
              <a:schemeClr val="bg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167" dirty="0">
                <a:solidFill>
                  <a:schemeClr val="bg1">
                    <a:lumMod val="25000"/>
                    <a:lumOff val="75000"/>
                  </a:schemeClr>
                </a:solidFill>
                <a:latin typeface="Amazon Ember Display" panose="020F0603020204020204" pitchFamily="34" charset="0"/>
              </a:rPr>
              <a:t>Availability Zone 2</a:t>
            </a:r>
          </a:p>
        </p:txBody>
      </p:sp>
      <p:sp>
        <p:nvSpPr>
          <p:cNvPr id="7" name="Rectangle 6">
            <a:extLst>
              <a:ext uri="{FF2B5EF4-FFF2-40B4-BE49-F238E27FC236}">
                <a16:creationId xmlns:a16="http://schemas.microsoft.com/office/drawing/2014/main" id="{4079BCCF-8829-1846-A9B6-189E14803092}"/>
              </a:ext>
            </a:extLst>
          </p:cNvPr>
          <p:cNvSpPr/>
          <p:nvPr/>
        </p:nvSpPr>
        <p:spPr>
          <a:xfrm>
            <a:off x="4466562" y="4818222"/>
            <a:ext cx="5422649" cy="885844"/>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167" dirty="0">
              <a:solidFill>
                <a:srgbClr val="FF9900"/>
              </a:solidFill>
              <a:latin typeface="Amazon Ember Display" panose="020F0603020204020204" pitchFamily="34" charset="0"/>
            </a:endParaRPr>
          </a:p>
          <a:p>
            <a:pPr algn="ctr"/>
            <a:r>
              <a:rPr lang="en-US" sz="1167" dirty="0">
                <a:solidFill>
                  <a:srgbClr val="FF9900"/>
                </a:solidFill>
                <a:latin typeface="Amazon Ember Display" panose="020F0603020204020204" pitchFamily="34" charset="0"/>
              </a:rPr>
              <a:t>Auto Scaling Group   </a:t>
            </a:r>
          </a:p>
        </p:txBody>
      </p:sp>
      <p:pic>
        <p:nvPicPr>
          <p:cNvPr id="8" name="Graphic 131">
            <a:extLst>
              <a:ext uri="{FF2B5EF4-FFF2-40B4-BE49-F238E27FC236}">
                <a16:creationId xmlns:a16="http://schemas.microsoft.com/office/drawing/2014/main" id="{BF70CECC-3CC4-4C46-8523-638AEE2A11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893" y="2071091"/>
            <a:ext cx="363513" cy="363513"/>
          </a:xfrm>
          <a:prstGeom prst="rect">
            <a:avLst/>
          </a:prstGeom>
        </p:spPr>
      </p:pic>
      <p:pic>
        <p:nvPicPr>
          <p:cNvPr id="9" name="Graphic 132">
            <a:extLst>
              <a:ext uri="{FF2B5EF4-FFF2-40B4-BE49-F238E27FC236}">
                <a16:creationId xmlns:a16="http://schemas.microsoft.com/office/drawing/2014/main" id="{DB6F2F06-72F3-BB48-9972-31B5AEAB5B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8498" y="4804260"/>
            <a:ext cx="270288" cy="270288"/>
          </a:xfrm>
          <a:prstGeom prst="rect">
            <a:avLst/>
          </a:prstGeom>
        </p:spPr>
      </p:pic>
      <p:pic>
        <p:nvPicPr>
          <p:cNvPr id="10" name="Graphic 133">
            <a:extLst>
              <a:ext uri="{FF2B5EF4-FFF2-40B4-BE49-F238E27FC236}">
                <a16:creationId xmlns:a16="http://schemas.microsoft.com/office/drawing/2014/main" id="{72907050-F225-AE40-9331-D1DEF3C7FC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0223" y="3369213"/>
            <a:ext cx="309243" cy="309243"/>
          </a:xfrm>
          <a:prstGeom prst="rect">
            <a:avLst/>
          </a:prstGeom>
        </p:spPr>
      </p:pic>
      <p:sp>
        <p:nvSpPr>
          <p:cNvPr id="11" name="Rectangle 10">
            <a:extLst>
              <a:ext uri="{FF2B5EF4-FFF2-40B4-BE49-F238E27FC236}">
                <a16:creationId xmlns:a16="http://schemas.microsoft.com/office/drawing/2014/main" id="{A6CAE170-335D-C94B-9495-9AE846EB80E2}"/>
              </a:ext>
            </a:extLst>
          </p:cNvPr>
          <p:cNvSpPr/>
          <p:nvPr/>
        </p:nvSpPr>
        <p:spPr>
          <a:xfrm>
            <a:off x="4372833" y="3881094"/>
            <a:ext cx="5607093" cy="206987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accent1"/>
                </a:solidFill>
                <a:latin typeface="Amazon Ember Display" panose="020F0603020204020204" pitchFamily="34" charset="0"/>
              </a:rPr>
              <a:t>Elastic Beanstalk </a:t>
            </a:r>
          </a:p>
          <a:p>
            <a:pPr algn="l"/>
            <a:r>
              <a:rPr lang="en-US" sz="1000" dirty="0">
                <a:solidFill>
                  <a:schemeClr val="accent1"/>
                </a:solidFill>
                <a:latin typeface="Amazon Ember Display" panose="020F0603020204020204" pitchFamily="34" charset="0"/>
              </a:rPr>
              <a:t>environment</a:t>
            </a:r>
          </a:p>
        </p:txBody>
      </p:sp>
      <p:pic>
        <p:nvPicPr>
          <p:cNvPr id="12" name="Graphic 153">
            <a:extLst>
              <a:ext uri="{FF2B5EF4-FFF2-40B4-BE49-F238E27FC236}">
                <a16:creationId xmlns:a16="http://schemas.microsoft.com/office/drawing/2014/main" id="{E45B8834-0722-8E44-98D3-33392B67B0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2833" y="3881093"/>
            <a:ext cx="275167" cy="275167"/>
          </a:xfrm>
          <a:prstGeom prst="rect">
            <a:avLst/>
          </a:prstGeom>
        </p:spPr>
      </p:pic>
      <p:pic>
        <p:nvPicPr>
          <p:cNvPr id="13" name="Graphic 157">
            <a:extLst>
              <a:ext uri="{FF2B5EF4-FFF2-40B4-BE49-F238E27FC236}">
                <a16:creationId xmlns:a16="http://schemas.microsoft.com/office/drawing/2014/main" id="{6B10688A-6F45-E840-A6C8-F0B474421A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7850" y="3947875"/>
            <a:ext cx="391583" cy="391583"/>
          </a:xfrm>
          <a:prstGeom prst="rect">
            <a:avLst/>
          </a:prstGeom>
        </p:spPr>
      </p:pic>
      <p:pic>
        <p:nvPicPr>
          <p:cNvPr id="14" name="Graphic 159">
            <a:extLst>
              <a:ext uri="{FF2B5EF4-FFF2-40B4-BE49-F238E27FC236}">
                <a16:creationId xmlns:a16="http://schemas.microsoft.com/office/drawing/2014/main" id="{A1529886-62AE-3F48-B0A6-16F06849F8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41070" y="2169058"/>
            <a:ext cx="592667" cy="592667"/>
          </a:xfrm>
          <a:prstGeom prst="rect">
            <a:avLst/>
          </a:prstGeom>
        </p:spPr>
      </p:pic>
      <p:sp>
        <p:nvSpPr>
          <p:cNvPr id="15" name="TextBox 14">
            <a:extLst>
              <a:ext uri="{FF2B5EF4-FFF2-40B4-BE49-F238E27FC236}">
                <a16:creationId xmlns:a16="http://schemas.microsoft.com/office/drawing/2014/main" id="{8036B21D-7622-3844-A368-1ACC89C3D49F}"/>
              </a:ext>
            </a:extLst>
          </p:cNvPr>
          <p:cNvSpPr txBox="1"/>
          <p:nvPr/>
        </p:nvSpPr>
        <p:spPr>
          <a:xfrm>
            <a:off x="4752276" y="5304005"/>
            <a:ext cx="1261088" cy="400110"/>
          </a:xfrm>
          <a:prstGeom prst="rect">
            <a:avLst/>
          </a:prstGeom>
          <a:noFill/>
        </p:spPr>
        <p:txBody>
          <a:bodyPr wrap="square" rtlCol="0">
            <a:spAutoFit/>
          </a:bodyPr>
          <a:lstStyle/>
          <a:p>
            <a:pPr algn="ctr"/>
            <a:r>
              <a:rPr lang="en-US" sz="1000" dirty="0">
                <a:solidFill>
                  <a:srgbClr val="FFC000"/>
                </a:solidFill>
                <a:latin typeface="Amazon Ember Display" panose="020F0603020204020204" pitchFamily="34" charset="0"/>
              </a:rPr>
              <a:t>Web server </a:t>
            </a:r>
          </a:p>
          <a:p>
            <a:pPr algn="ctr"/>
            <a:r>
              <a:rPr lang="en-US" sz="1000" dirty="0">
                <a:solidFill>
                  <a:srgbClr val="FFC000"/>
                </a:solidFill>
                <a:latin typeface="Amazon Ember Display" panose="020F0603020204020204" pitchFamily="34" charset="0"/>
              </a:rPr>
              <a:t>instances</a:t>
            </a:r>
          </a:p>
        </p:txBody>
      </p:sp>
      <p:pic>
        <p:nvPicPr>
          <p:cNvPr id="16" name="Graphic 161">
            <a:extLst>
              <a:ext uri="{FF2B5EF4-FFF2-40B4-BE49-F238E27FC236}">
                <a16:creationId xmlns:a16="http://schemas.microsoft.com/office/drawing/2014/main" id="{EADFF429-ED89-BF47-9F60-750D3E371B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3651" y="4978060"/>
            <a:ext cx="391583" cy="391583"/>
          </a:xfrm>
          <a:prstGeom prst="rect">
            <a:avLst/>
          </a:prstGeom>
        </p:spPr>
      </p:pic>
      <p:sp>
        <p:nvSpPr>
          <p:cNvPr id="17" name="TextBox 16">
            <a:extLst>
              <a:ext uri="{FF2B5EF4-FFF2-40B4-BE49-F238E27FC236}">
                <a16:creationId xmlns:a16="http://schemas.microsoft.com/office/drawing/2014/main" id="{CEE4D26B-B30D-6941-85B7-FD4B5B820679}"/>
              </a:ext>
            </a:extLst>
          </p:cNvPr>
          <p:cNvSpPr txBox="1"/>
          <p:nvPr/>
        </p:nvSpPr>
        <p:spPr>
          <a:xfrm>
            <a:off x="8321294" y="5281269"/>
            <a:ext cx="1261088" cy="400110"/>
          </a:xfrm>
          <a:prstGeom prst="rect">
            <a:avLst/>
          </a:prstGeom>
          <a:noFill/>
        </p:spPr>
        <p:txBody>
          <a:bodyPr wrap="square" rtlCol="0">
            <a:spAutoFit/>
          </a:bodyPr>
          <a:lstStyle/>
          <a:p>
            <a:pPr algn="ctr"/>
            <a:r>
              <a:rPr lang="en-US" sz="1000" dirty="0">
                <a:solidFill>
                  <a:srgbClr val="FFC000"/>
                </a:solidFill>
                <a:latin typeface="Amazon Ember Display" panose="020F0603020204020204" pitchFamily="34" charset="0"/>
              </a:rPr>
              <a:t>Web server</a:t>
            </a:r>
          </a:p>
          <a:p>
            <a:pPr algn="ctr"/>
            <a:r>
              <a:rPr lang="en-US" sz="1000" dirty="0">
                <a:solidFill>
                  <a:srgbClr val="FFC000"/>
                </a:solidFill>
                <a:latin typeface="Amazon Ember Display" panose="020F0603020204020204" pitchFamily="34" charset="0"/>
              </a:rPr>
              <a:t>instances</a:t>
            </a:r>
          </a:p>
        </p:txBody>
      </p:sp>
      <p:pic>
        <p:nvPicPr>
          <p:cNvPr id="18" name="Graphic 163">
            <a:extLst>
              <a:ext uri="{FF2B5EF4-FFF2-40B4-BE49-F238E27FC236}">
                <a16:creationId xmlns:a16="http://schemas.microsoft.com/office/drawing/2014/main" id="{6BC9863E-7B99-3A45-A27E-1C5C013138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2669" y="4955324"/>
            <a:ext cx="391583" cy="391583"/>
          </a:xfrm>
          <a:prstGeom prst="rect">
            <a:avLst/>
          </a:prstGeom>
        </p:spPr>
      </p:pic>
      <p:sp>
        <p:nvSpPr>
          <p:cNvPr id="19" name="TextBox 18">
            <a:extLst>
              <a:ext uri="{FF2B5EF4-FFF2-40B4-BE49-F238E27FC236}">
                <a16:creationId xmlns:a16="http://schemas.microsoft.com/office/drawing/2014/main" id="{2A2AEAF8-6A31-B840-A0DD-0A1CBB87EE9A}"/>
              </a:ext>
            </a:extLst>
          </p:cNvPr>
          <p:cNvSpPr txBox="1"/>
          <p:nvPr/>
        </p:nvSpPr>
        <p:spPr>
          <a:xfrm>
            <a:off x="6511516" y="1699229"/>
            <a:ext cx="1260884" cy="323165"/>
          </a:xfrm>
          <a:prstGeom prst="rect">
            <a:avLst/>
          </a:prstGeom>
          <a:noFill/>
        </p:spPr>
        <p:txBody>
          <a:bodyPr wrap="square" rtlCol="0">
            <a:spAutoFit/>
          </a:bodyPr>
          <a:lstStyle/>
          <a:p>
            <a:pPr algn="l"/>
            <a:r>
              <a:rPr lang="en-US" sz="1500" dirty="0" err="1">
                <a:latin typeface="Amazon Ember Display" panose="020F0603020204020204" pitchFamily="34" charset="0"/>
                <a:ea typeface="Amazon Ember Display" panose="020F0603020204020204" pitchFamily="34" charset="0"/>
                <a:cs typeface="Amazon Ember Display" panose="020F0603020204020204" pitchFamily="34" charset="0"/>
              </a:rPr>
              <a:t>myapp.com</a:t>
            </a:r>
            <a:endParaRPr lang="en-US" sz="15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0" name="Straight Arrow Connector 19">
            <a:extLst>
              <a:ext uri="{FF2B5EF4-FFF2-40B4-BE49-F238E27FC236}">
                <a16:creationId xmlns:a16="http://schemas.microsoft.com/office/drawing/2014/main" id="{647AF333-BAAF-9043-AFF2-19E02D9D8C75}"/>
              </a:ext>
            </a:extLst>
          </p:cNvPr>
          <p:cNvCxnSpPr>
            <a:cxnSpLocks/>
            <a:stCxn id="13" idx="0"/>
            <a:endCxn id="14" idx="2"/>
          </p:cNvCxnSpPr>
          <p:nvPr/>
        </p:nvCxnSpPr>
        <p:spPr>
          <a:xfrm flipH="1" flipV="1">
            <a:off x="7137404" y="2761725"/>
            <a:ext cx="6238" cy="118615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8C8EE8-E811-874C-876A-15E55ED385D4}"/>
              </a:ext>
            </a:extLst>
          </p:cNvPr>
          <p:cNvCxnSpPr>
            <a:cxnSpLocks/>
          </p:cNvCxnSpPr>
          <p:nvPr/>
        </p:nvCxnSpPr>
        <p:spPr>
          <a:xfrm flipH="1" flipV="1">
            <a:off x="7217977" y="4308713"/>
            <a:ext cx="1633207" cy="669347"/>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151364-AF56-824D-990C-7BC1FB43C853}"/>
              </a:ext>
            </a:extLst>
          </p:cNvPr>
          <p:cNvCxnSpPr>
            <a:cxnSpLocks/>
            <a:stCxn id="16" idx="0"/>
          </p:cNvCxnSpPr>
          <p:nvPr/>
        </p:nvCxnSpPr>
        <p:spPr>
          <a:xfrm flipV="1">
            <a:off x="5389443" y="4295543"/>
            <a:ext cx="1619054" cy="682517"/>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E97378-6D58-DA44-AFAB-060CE49BE68A}"/>
              </a:ext>
            </a:extLst>
          </p:cNvPr>
          <p:cNvSpPr txBox="1"/>
          <p:nvPr/>
        </p:nvSpPr>
        <p:spPr>
          <a:xfrm>
            <a:off x="6193909" y="4373960"/>
            <a:ext cx="1872043" cy="451534"/>
          </a:xfrm>
          <a:prstGeom prst="rect">
            <a:avLst/>
          </a:prstGeom>
          <a:noFill/>
        </p:spPr>
        <p:txBody>
          <a:bodyPr wrap="square" rtlCol="0">
            <a:spAutoFit/>
          </a:bodyPr>
          <a:lstStyle/>
          <a:p>
            <a:pPr algn="ctr"/>
            <a:r>
              <a:rPr lang="en-US" sz="1167" dirty="0">
                <a:latin typeface="Amazon Ember Display" panose="020F0603020204020204" pitchFamily="34" charset="0"/>
              </a:rPr>
              <a:t>Application load balancer</a:t>
            </a:r>
          </a:p>
        </p:txBody>
      </p:sp>
      <p:sp>
        <p:nvSpPr>
          <p:cNvPr id="24" name="TextBox 23">
            <a:extLst>
              <a:ext uri="{FF2B5EF4-FFF2-40B4-BE49-F238E27FC236}">
                <a16:creationId xmlns:a16="http://schemas.microsoft.com/office/drawing/2014/main" id="{C10F5204-53BA-8B44-A4B8-1AE907C33E14}"/>
              </a:ext>
            </a:extLst>
          </p:cNvPr>
          <p:cNvSpPr txBox="1"/>
          <p:nvPr/>
        </p:nvSpPr>
        <p:spPr>
          <a:xfrm>
            <a:off x="6207214" y="2852878"/>
            <a:ext cx="1918253" cy="271934"/>
          </a:xfrm>
          <a:prstGeom prst="rect">
            <a:avLst/>
          </a:prstGeom>
          <a:noFill/>
        </p:spPr>
        <p:txBody>
          <a:bodyPr wrap="square" rtlCol="0">
            <a:spAutoFit/>
          </a:bodyPr>
          <a:lstStyle/>
          <a:p>
            <a:pPr algn="ctr"/>
            <a:r>
              <a:rPr lang="en-US" sz="1167" dirty="0">
                <a:latin typeface="Amazon Ember Display" panose="020F0603020204020204" pitchFamily="34" charset="0"/>
              </a:rPr>
              <a:t>Amazon Route 53</a:t>
            </a:r>
          </a:p>
        </p:txBody>
      </p:sp>
      <p:cxnSp>
        <p:nvCxnSpPr>
          <p:cNvPr id="25" name="Straight Arrow Connector 24">
            <a:extLst>
              <a:ext uri="{FF2B5EF4-FFF2-40B4-BE49-F238E27FC236}">
                <a16:creationId xmlns:a16="http://schemas.microsoft.com/office/drawing/2014/main" id="{93730764-B6BB-8142-AE1E-67820ED95634}"/>
              </a:ext>
            </a:extLst>
          </p:cNvPr>
          <p:cNvCxnSpPr>
            <a:cxnSpLocks/>
            <a:stCxn id="19" idx="2"/>
            <a:endCxn id="14" idx="0"/>
          </p:cNvCxnSpPr>
          <p:nvPr/>
        </p:nvCxnSpPr>
        <p:spPr>
          <a:xfrm flipH="1">
            <a:off x="7137404" y="2022394"/>
            <a:ext cx="4554" cy="146664"/>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Content Placeholder 4">
            <a:extLst>
              <a:ext uri="{FF2B5EF4-FFF2-40B4-BE49-F238E27FC236}">
                <a16:creationId xmlns:a16="http://schemas.microsoft.com/office/drawing/2014/main" id="{5C6F2DD4-EB41-674B-959C-9A644CD003EE}"/>
              </a:ext>
            </a:extLst>
          </p:cNvPr>
          <p:cNvSpPr txBox="1">
            <a:spLocks/>
          </p:cNvSpPr>
          <p:nvPr/>
        </p:nvSpPr>
        <p:spPr>
          <a:xfrm>
            <a:off x="595936" y="3342073"/>
            <a:ext cx="3411593" cy="2067153"/>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8" indent="-457188">
              <a:buFont typeface="Arial" panose="020B0604020202020204" pitchFamily="34" charset="0"/>
              <a:buChar char="•"/>
            </a:pPr>
            <a:r>
              <a:rPr lang="en-US" sz="2400" dirty="0">
                <a:latin typeface="Amazon Ember Display" panose="020F0603020204020204" pitchFamily="34" charset="0"/>
              </a:rPr>
              <a:t>Highly available</a:t>
            </a:r>
          </a:p>
          <a:p>
            <a:pPr marL="457188" indent="-457188">
              <a:buFont typeface="Arial" panose="020B0604020202020204" pitchFamily="34" charset="0"/>
              <a:buChar char="•"/>
            </a:pPr>
            <a:endParaRPr lang="en-US" sz="2400" dirty="0">
              <a:latin typeface="Amazon Ember Display" panose="020F0603020204020204" pitchFamily="34" charset="0"/>
            </a:endParaRPr>
          </a:p>
          <a:p>
            <a:pPr marL="457188" indent="-457188">
              <a:buFont typeface="Arial" panose="020B0604020202020204" pitchFamily="34" charset="0"/>
              <a:buChar char="•"/>
            </a:pPr>
            <a:r>
              <a:rPr lang="en-US" sz="2400" dirty="0">
                <a:latin typeface="Amazon Ember Display" panose="020F0603020204020204" pitchFamily="34" charset="0"/>
              </a:rPr>
              <a:t>Scalable</a:t>
            </a:r>
          </a:p>
          <a:p>
            <a:pPr marL="457188" indent="-457188">
              <a:buFont typeface="Arial" panose="020B0604020202020204" pitchFamily="34" charset="0"/>
              <a:buChar char="•"/>
            </a:pPr>
            <a:endParaRPr lang="en-US" sz="2400" dirty="0">
              <a:latin typeface="Amazon Ember Display" panose="020F0603020204020204" pitchFamily="34" charset="0"/>
            </a:endParaRPr>
          </a:p>
          <a:p>
            <a:pPr marL="457188" indent="-457188">
              <a:buFont typeface="Arial" panose="020B0604020202020204" pitchFamily="34" charset="0"/>
              <a:buChar char="•"/>
            </a:pPr>
            <a:r>
              <a:rPr lang="en-US" sz="2400" dirty="0">
                <a:latin typeface="Amazon Ember Display" panose="020F0603020204020204" pitchFamily="34" charset="0"/>
              </a:rPr>
              <a:t>Provisioned automatically</a:t>
            </a:r>
          </a:p>
          <a:p>
            <a:pPr marL="457188" indent="-457188">
              <a:buFont typeface="Arial" panose="020B0604020202020204" pitchFamily="34" charset="0"/>
              <a:buChar char="•"/>
            </a:pPr>
            <a:endParaRPr lang="en-US" sz="2400" dirty="0">
              <a:latin typeface="Amazon Ember Display" panose="020F0603020204020204" pitchFamily="34" charset="0"/>
            </a:endParaRPr>
          </a:p>
          <a:p>
            <a:pPr defTabSz="888975">
              <a:lnSpc>
                <a:spcPct val="90000"/>
              </a:lnSpc>
              <a:spcBef>
                <a:spcPct val="0"/>
              </a:spcBef>
              <a:buClr>
                <a:srgbClr val="FF9900"/>
              </a:buClr>
              <a:defRPr/>
            </a:pPr>
            <a:endParaRPr lang="en-US" sz="2133" dirty="0">
              <a:latin typeface="Amazon Ember Display" panose="020F0603020204020204" pitchFamily="34" charset="0"/>
            </a:endParaRPr>
          </a:p>
        </p:txBody>
      </p:sp>
      <p:sp>
        <p:nvSpPr>
          <p:cNvPr id="29" name="Title 28">
            <a:extLst>
              <a:ext uri="{FF2B5EF4-FFF2-40B4-BE49-F238E27FC236}">
                <a16:creationId xmlns:a16="http://schemas.microsoft.com/office/drawing/2014/main" id="{76FA4CCE-29C1-4596-AC52-F4B8CA8D5D06}"/>
              </a:ext>
            </a:extLst>
          </p:cNvPr>
          <p:cNvSpPr>
            <a:spLocks noGrp="1"/>
          </p:cNvSpPr>
          <p:nvPr>
            <p:ph type="title"/>
          </p:nvPr>
        </p:nvSpPr>
        <p:spPr>
          <a:xfrm>
            <a:off x="609600" y="914401"/>
            <a:ext cx="10972800" cy="535531"/>
          </a:xfrm>
        </p:spPr>
        <p:txBody>
          <a:bodyPr/>
          <a:lstStyle/>
          <a:p>
            <a:r>
              <a:rPr lang="en-US" dirty="0"/>
              <a:t>AWS Elastic Beanstalk </a:t>
            </a:r>
          </a:p>
        </p:txBody>
      </p:sp>
      <p:sp>
        <p:nvSpPr>
          <p:cNvPr id="30" name="Text Placeholder 29">
            <a:extLst>
              <a:ext uri="{FF2B5EF4-FFF2-40B4-BE49-F238E27FC236}">
                <a16:creationId xmlns:a16="http://schemas.microsoft.com/office/drawing/2014/main" id="{B657A0AE-73FD-4025-BC89-6A637429E0F4}"/>
              </a:ext>
            </a:extLst>
          </p:cNvPr>
          <p:cNvSpPr>
            <a:spLocks noGrp="1"/>
          </p:cNvSpPr>
          <p:nvPr>
            <p:ph type="body" sz="quarter" idx="10"/>
          </p:nvPr>
        </p:nvSpPr>
        <p:spPr/>
        <p:txBody>
          <a:bodyPr/>
          <a:lstStyle/>
          <a:p>
            <a:r>
              <a:rPr lang="en-US" dirty="0"/>
              <a:t>A fully managed service for hosting web applications</a:t>
            </a:r>
          </a:p>
        </p:txBody>
      </p:sp>
    </p:spTree>
    <p:extLst>
      <p:ext uri="{BB962C8B-B14F-4D97-AF65-F5344CB8AC3E}">
        <p14:creationId xmlns:p14="http://schemas.microsoft.com/office/powerpoint/2010/main" val="422692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1" grpId="0" animBg="1"/>
      <p:bldP spid="15" grpId="0"/>
      <p:bldP spid="17"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32340" y="1360947"/>
            <a:ext cx="1523174"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8979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
            <a:extLst>
              <a:ext uri="{FF2B5EF4-FFF2-40B4-BE49-F238E27FC236}">
                <a16:creationId xmlns:a16="http://schemas.microsoft.com/office/drawing/2014/main" id="{77B92F9A-0B6C-469B-A54A-D247D2AEC876}"/>
              </a:ext>
            </a:extLst>
          </p:cNvPr>
          <p:cNvSpPr>
            <a:spLocks noGrp="1"/>
          </p:cNvSpPr>
          <p:nvPr>
            <p:ph type="title"/>
          </p:nvPr>
        </p:nvSpPr>
        <p:spPr>
          <a:xfrm>
            <a:off x="695960" y="1011255"/>
            <a:ext cx="8686800" cy="535531"/>
          </a:xfrm>
        </p:spPr>
        <p:txBody>
          <a:bodyPr/>
          <a:lstStyle/>
          <a:p>
            <a:r>
              <a:rPr lang="en-US" dirty="0"/>
              <a:t>Storing container images with Amazon ECR</a:t>
            </a:r>
          </a:p>
        </p:txBody>
      </p:sp>
      <p:sp>
        <p:nvSpPr>
          <p:cNvPr id="55" name="Text Placeholder 7">
            <a:extLst>
              <a:ext uri="{FF2B5EF4-FFF2-40B4-BE49-F238E27FC236}">
                <a16:creationId xmlns:a16="http://schemas.microsoft.com/office/drawing/2014/main" id="{8FE8FE12-8365-4B60-9DF1-8238277B33E1}"/>
              </a:ext>
            </a:extLst>
          </p:cNvPr>
          <p:cNvSpPr>
            <a:spLocks noGrp="1"/>
          </p:cNvSpPr>
          <p:nvPr>
            <p:ph type="body" sz="quarter" idx="10"/>
          </p:nvPr>
        </p:nvSpPr>
        <p:spPr>
          <a:xfrm>
            <a:off x="695960" y="1570990"/>
            <a:ext cx="8686800" cy="205740"/>
          </a:xfrm>
        </p:spPr>
        <p:txBody>
          <a:bodyPr/>
          <a:lstStyle/>
          <a:p>
            <a:r>
              <a:rPr lang="en-US"/>
              <a:t>fully-managed container artifact registry</a:t>
            </a:r>
            <a:endParaRPr lang="en-US" dirty="0"/>
          </a:p>
        </p:txBody>
      </p:sp>
      <p:pic>
        <p:nvPicPr>
          <p:cNvPr id="56" name="Graphic 63">
            <a:extLst>
              <a:ext uri="{FF2B5EF4-FFF2-40B4-BE49-F238E27FC236}">
                <a16:creationId xmlns:a16="http://schemas.microsoft.com/office/drawing/2014/main" id="{805D816F-9A2E-4D0C-8265-F16898137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9423" y="2069843"/>
            <a:ext cx="192060" cy="206375"/>
          </a:xfrm>
          <a:prstGeom prst="rect">
            <a:avLst/>
          </a:prstGeom>
        </p:spPr>
      </p:pic>
      <p:sp>
        <p:nvSpPr>
          <p:cNvPr id="57" name="Rectangle 56">
            <a:extLst>
              <a:ext uri="{FF2B5EF4-FFF2-40B4-BE49-F238E27FC236}">
                <a16:creationId xmlns:a16="http://schemas.microsoft.com/office/drawing/2014/main" id="{D63E1DBC-D1E1-424B-8006-C59CBDA89D9E}"/>
              </a:ext>
            </a:extLst>
          </p:cNvPr>
          <p:cNvSpPr/>
          <p:nvPr/>
        </p:nvSpPr>
        <p:spPr>
          <a:xfrm>
            <a:off x="3329422" y="2069843"/>
            <a:ext cx="4973224" cy="3171275"/>
          </a:xfrm>
          <a:prstGeom prst="rect">
            <a:avLst/>
          </a:prstGeom>
          <a:noFill/>
          <a:ln w="19050" cap="flat" cmpd="sng" algn="ctr">
            <a:solidFill>
              <a:sysClr val="window" lastClr="FFFFFF"/>
            </a:solidFill>
            <a:prstDash val="solid"/>
            <a:miter lim="800000"/>
          </a:ln>
          <a:effectLst/>
        </p:spPr>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defTabSz="571478">
              <a:defRPr/>
            </a:pPr>
            <a:r>
              <a:rPr lang="en-US" sz="750" kern="0" dirty="0">
                <a:solidFill>
                  <a:prstClr val="white"/>
                </a:solidFill>
                <a:latin typeface="Amazon Ember Display" panose="020F0603020204020204" pitchFamily="34" charset="0"/>
              </a:rPr>
              <a:t>AWS Cloud</a:t>
            </a:r>
          </a:p>
        </p:txBody>
      </p:sp>
      <p:pic>
        <p:nvPicPr>
          <p:cNvPr id="58" name="Graphic 17">
            <a:extLst>
              <a:ext uri="{FF2B5EF4-FFF2-40B4-BE49-F238E27FC236}">
                <a16:creationId xmlns:a16="http://schemas.microsoft.com/office/drawing/2014/main" id="{95879126-A6ED-4118-980B-8F7C59CBEE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9418" y="2385672"/>
            <a:ext cx="476250" cy="476250"/>
          </a:xfrm>
          <a:prstGeom prst="rect">
            <a:avLst/>
          </a:prstGeom>
        </p:spPr>
      </p:pic>
      <p:sp>
        <p:nvSpPr>
          <p:cNvPr id="59" name="Rectangle 58">
            <a:extLst>
              <a:ext uri="{FF2B5EF4-FFF2-40B4-BE49-F238E27FC236}">
                <a16:creationId xmlns:a16="http://schemas.microsoft.com/office/drawing/2014/main" id="{E46E74F9-4297-475C-B923-98A33DBD8DB0}"/>
              </a:ext>
            </a:extLst>
          </p:cNvPr>
          <p:cNvSpPr/>
          <p:nvPr/>
        </p:nvSpPr>
        <p:spPr>
          <a:xfrm>
            <a:off x="4420572" y="4264890"/>
            <a:ext cx="870191" cy="574859"/>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750" dirty="0">
                <a:solidFill>
                  <a:srgbClr val="00A0C8"/>
                </a:solidFill>
                <a:latin typeface="Amazon Ember Display" panose="020F0603020204020204" pitchFamily="34" charset="0"/>
                <a:cs typeface="Arial" panose="020B0604020202020204" pitchFamily="34" charset="0"/>
              </a:rPr>
              <a:t>Availability Zone</a:t>
            </a:r>
          </a:p>
        </p:txBody>
      </p:sp>
      <p:sp>
        <p:nvSpPr>
          <p:cNvPr id="60" name="Rectangle 59">
            <a:extLst>
              <a:ext uri="{FF2B5EF4-FFF2-40B4-BE49-F238E27FC236}">
                <a16:creationId xmlns:a16="http://schemas.microsoft.com/office/drawing/2014/main" id="{BC13601B-2DF0-45D7-8EDD-C6A1ABB89E6B}"/>
              </a:ext>
            </a:extLst>
          </p:cNvPr>
          <p:cNvSpPr/>
          <p:nvPr/>
        </p:nvSpPr>
        <p:spPr>
          <a:xfrm>
            <a:off x="4214196" y="3997096"/>
            <a:ext cx="3321199" cy="1061060"/>
          </a:xfrm>
          <a:prstGeom prst="rect">
            <a:avLst/>
          </a:prstGeom>
          <a:noFill/>
          <a:ln w="1905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900" dirty="0">
                <a:ln w="0"/>
                <a:solidFill>
                  <a:srgbClr val="69AE35"/>
                </a:solidFill>
                <a:latin typeface="Amazon Ember Display" panose="020F0603020204020204" pitchFamily="34" charset="0"/>
                <a:cs typeface="Arial" panose="020B0604020202020204" pitchFamily="34" charset="0"/>
              </a:rPr>
              <a:t>VPC</a:t>
            </a:r>
          </a:p>
        </p:txBody>
      </p:sp>
      <p:pic>
        <p:nvPicPr>
          <p:cNvPr id="61" name="Graphic 106">
            <a:extLst>
              <a:ext uri="{FF2B5EF4-FFF2-40B4-BE49-F238E27FC236}">
                <a16:creationId xmlns:a16="http://schemas.microsoft.com/office/drawing/2014/main" id="{299302C8-C550-4F5D-9192-AC6865946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4196" y="3994049"/>
            <a:ext cx="206375" cy="206375"/>
          </a:xfrm>
          <a:prstGeom prst="rect">
            <a:avLst/>
          </a:prstGeom>
        </p:spPr>
      </p:pic>
      <p:sp>
        <p:nvSpPr>
          <p:cNvPr id="62" name="Rectangle 61">
            <a:extLst>
              <a:ext uri="{FF2B5EF4-FFF2-40B4-BE49-F238E27FC236}">
                <a16:creationId xmlns:a16="http://schemas.microsoft.com/office/drawing/2014/main" id="{0D59D4FF-EE68-4BB6-AB39-08A5062AD72C}"/>
              </a:ext>
            </a:extLst>
          </p:cNvPr>
          <p:cNvSpPr/>
          <p:nvPr/>
        </p:nvSpPr>
        <p:spPr>
          <a:xfrm>
            <a:off x="5439700" y="4264890"/>
            <a:ext cx="870191" cy="574859"/>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750" dirty="0">
                <a:solidFill>
                  <a:srgbClr val="00A0C8"/>
                </a:solidFill>
                <a:latin typeface="Amazon Ember Display" panose="020F0603020204020204" pitchFamily="34" charset="0"/>
                <a:cs typeface="Arial" panose="020B0604020202020204" pitchFamily="34" charset="0"/>
              </a:rPr>
              <a:t>Availability Zone</a:t>
            </a:r>
          </a:p>
        </p:txBody>
      </p:sp>
      <p:sp>
        <p:nvSpPr>
          <p:cNvPr id="63" name="Rectangle 62">
            <a:extLst>
              <a:ext uri="{FF2B5EF4-FFF2-40B4-BE49-F238E27FC236}">
                <a16:creationId xmlns:a16="http://schemas.microsoft.com/office/drawing/2014/main" id="{4278EB9E-A1F7-4873-87EC-EF03CC497F88}"/>
              </a:ext>
            </a:extLst>
          </p:cNvPr>
          <p:cNvSpPr/>
          <p:nvPr/>
        </p:nvSpPr>
        <p:spPr>
          <a:xfrm>
            <a:off x="6458829" y="4259408"/>
            <a:ext cx="870191" cy="574859"/>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750" dirty="0">
                <a:solidFill>
                  <a:srgbClr val="00A0C8"/>
                </a:solidFill>
                <a:latin typeface="Amazon Ember Display" panose="020F0603020204020204" pitchFamily="34" charset="0"/>
                <a:cs typeface="Arial" panose="020B0604020202020204" pitchFamily="34" charset="0"/>
              </a:rPr>
              <a:t>Availability Zone</a:t>
            </a:r>
          </a:p>
        </p:txBody>
      </p:sp>
      <p:pic>
        <p:nvPicPr>
          <p:cNvPr id="64" name="Graphic 10">
            <a:extLst>
              <a:ext uri="{FF2B5EF4-FFF2-40B4-BE49-F238E27FC236}">
                <a16:creationId xmlns:a16="http://schemas.microsoft.com/office/drawing/2014/main" id="{F1BE1447-096A-433A-9650-F42950C38E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611" y="3218954"/>
            <a:ext cx="476250" cy="476250"/>
          </a:xfrm>
          <a:prstGeom prst="rect">
            <a:avLst/>
          </a:prstGeom>
        </p:spPr>
      </p:pic>
      <p:pic>
        <p:nvPicPr>
          <p:cNvPr id="65" name="Graphic 16">
            <a:extLst>
              <a:ext uri="{FF2B5EF4-FFF2-40B4-BE49-F238E27FC236}">
                <a16:creationId xmlns:a16="http://schemas.microsoft.com/office/drawing/2014/main" id="{85537030-8BD2-422C-968F-B6A10B5773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637" y="3218954"/>
            <a:ext cx="476250" cy="476250"/>
          </a:xfrm>
          <a:prstGeom prst="rect">
            <a:avLst/>
          </a:prstGeom>
        </p:spPr>
      </p:pic>
      <p:pic>
        <p:nvPicPr>
          <p:cNvPr id="66" name="Graphic 13">
            <a:extLst>
              <a:ext uri="{FF2B5EF4-FFF2-40B4-BE49-F238E27FC236}">
                <a16:creationId xmlns:a16="http://schemas.microsoft.com/office/drawing/2014/main" id="{9EDB4646-C430-4011-B0B3-F064857CF8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36498" y="3218954"/>
            <a:ext cx="476250" cy="476250"/>
          </a:xfrm>
          <a:prstGeom prst="rect">
            <a:avLst/>
          </a:prstGeom>
        </p:spPr>
      </p:pic>
      <p:sp>
        <p:nvSpPr>
          <p:cNvPr id="67" name="TextBox 66">
            <a:extLst>
              <a:ext uri="{FF2B5EF4-FFF2-40B4-BE49-F238E27FC236}">
                <a16:creationId xmlns:a16="http://schemas.microsoft.com/office/drawing/2014/main" id="{FAA2CC5E-9BD2-491C-9F3A-058C700A075F}"/>
              </a:ext>
            </a:extLst>
          </p:cNvPr>
          <p:cNvSpPr txBox="1"/>
          <p:nvPr/>
        </p:nvSpPr>
        <p:spPr>
          <a:xfrm>
            <a:off x="5065077" y="2179677"/>
            <a:ext cx="1424930" cy="226985"/>
          </a:xfrm>
          <a:prstGeom prst="rect">
            <a:avLst/>
          </a:prstGeom>
          <a:noFill/>
        </p:spPr>
        <p:txBody>
          <a:bodyPr wrap="square" rtlCol="0">
            <a:spAutoFit/>
          </a:bodyPr>
          <a:lstStyle/>
          <a:p>
            <a:pPr algn="ctr" defTabSz="571478"/>
            <a:r>
              <a:rPr lang="en-US" sz="875"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Amazon ECR</a:t>
            </a:r>
          </a:p>
        </p:txBody>
      </p:sp>
      <p:pic>
        <p:nvPicPr>
          <p:cNvPr id="68" name="Graphic 48">
            <a:extLst>
              <a:ext uri="{FF2B5EF4-FFF2-40B4-BE49-F238E27FC236}">
                <a16:creationId xmlns:a16="http://schemas.microsoft.com/office/drawing/2014/main" id="{8F0896DC-A9A4-46BD-880A-5DFB9E6A470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53131" y="4492147"/>
            <a:ext cx="285750" cy="285750"/>
          </a:xfrm>
          <a:prstGeom prst="rect">
            <a:avLst/>
          </a:prstGeom>
        </p:spPr>
      </p:pic>
      <p:pic>
        <p:nvPicPr>
          <p:cNvPr id="69" name="Graphic 48">
            <a:extLst>
              <a:ext uri="{FF2B5EF4-FFF2-40B4-BE49-F238E27FC236}">
                <a16:creationId xmlns:a16="http://schemas.microsoft.com/office/drawing/2014/main" id="{176D4461-8021-42EE-8C47-0B19FCA665B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02380" y="4492147"/>
            <a:ext cx="285750" cy="285750"/>
          </a:xfrm>
          <a:prstGeom prst="rect">
            <a:avLst/>
          </a:prstGeom>
        </p:spPr>
      </p:pic>
      <p:pic>
        <p:nvPicPr>
          <p:cNvPr id="70" name="Graphic 48">
            <a:extLst>
              <a:ext uri="{FF2B5EF4-FFF2-40B4-BE49-F238E27FC236}">
                <a16:creationId xmlns:a16="http://schemas.microsoft.com/office/drawing/2014/main" id="{1B51F389-8D99-4FFB-B9C9-060312F98B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8131" y="4492147"/>
            <a:ext cx="285750" cy="285750"/>
          </a:xfrm>
          <a:prstGeom prst="rect">
            <a:avLst/>
          </a:prstGeom>
        </p:spPr>
      </p:pic>
      <p:pic>
        <p:nvPicPr>
          <p:cNvPr id="71" name="Graphic 48">
            <a:extLst>
              <a:ext uri="{FF2B5EF4-FFF2-40B4-BE49-F238E27FC236}">
                <a16:creationId xmlns:a16="http://schemas.microsoft.com/office/drawing/2014/main" id="{93F96A2F-86B9-4098-BA7B-32D4880477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39011" y="4492147"/>
            <a:ext cx="285750" cy="285750"/>
          </a:xfrm>
          <a:prstGeom prst="rect">
            <a:avLst/>
          </a:prstGeom>
        </p:spPr>
      </p:pic>
      <p:pic>
        <p:nvPicPr>
          <p:cNvPr id="72" name="Graphic 48">
            <a:extLst>
              <a:ext uri="{FF2B5EF4-FFF2-40B4-BE49-F238E27FC236}">
                <a16:creationId xmlns:a16="http://schemas.microsoft.com/office/drawing/2014/main" id="{DC5155D2-1999-4463-97AF-FD7A10E752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87259" y="4492147"/>
            <a:ext cx="285750" cy="285750"/>
          </a:xfrm>
          <a:prstGeom prst="rect">
            <a:avLst/>
          </a:prstGeom>
        </p:spPr>
      </p:pic>
      <p:pic>
        <p:nvPicPr>
          <p:cNvPr id="73" name="Graphic 48">
            <a:extLst>
              <a:ext uri="{FF2B5EF4-FFF2-40B4-BE49-F238E27FC236}">
                <a16:creationId xmlns:a16="http://schemas.microsoft.com/office/drawing/2014/main" id="{0A0E129B-AE86-41F8-A3E6-14CA3496A0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0638" y="4492147"/>
            <a:ext cx="285750" cy="285750"/>
          </a:xfrm>
          <a:prstGeom prst="rect">
            <a:avLst/>
          </a:prstGeom>
        </p:spPr>
      </p:pic>
      <p:cxnSp>
        <p:nvCxnSpPr>
          <p:cNvPr id="74" name="Straight Arrow Connector 73">
            <a:extLst>
              <a:ext uri="{FF2B5EF4-FFF2-40B4-BE49-F238E27FC236}">
                <a16:creationId xmlns:a16="http://schemas.microsoft.com/office/drawing/2014/main" id="{8CECF8E8-0D50-4731-BF49-410E597E9D8C}"/>
              </a:ext>
            </a:extLst>
          </p:cNvPr>
          <p:cNvCxnSpPr>
            <a:cxnSpLocks/>
            <a:stCxn id="85" idx="3"/>
            <a:endCxn id="58" idx="1"/>
          </p:cNvCxnSpPr>
          <p:nvPr/>
        </p:nvCxnSpPr>
        <p:spPr>
          <a:xfrm flipV="1">
            <a:off x="2610437" y="2623797"/>
            <a:ext cx="2928981" cy="12137"/>
          </a:xfrm>
          <a:prstGeom prst="straightConnector1">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AA6D342-AE41-47F0-B0D4-682821FF12CC}"/>
              </a:ext>
            </a:extLst>
          </p:cNvPr>
          <p:cNvSpPr txBox="1"/>
          <p:nvPr/>
        </p:nvSpPr>
        <p:spPr>
          <a:xfrm>
            <a:off x="4420571" y="4847620"/>
            <a:ext cx="2908449"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Compute</a:t>
            </a:r>
          </a:p>
        </p:txBody>
      </p:sp>
      <p:sp>
        <p:nvSpPr>
          <p:cNvPr id="76" name="TextBox 75">
            <a:extLst>
              <a:ext uri="{FF2B5EF4-FFF2-40B4-BE49-F238E27FC236}">
                <a16:creationId xmlns:a16="http://schemas.microsoft.com/office/drawing/2014/main" id="{E00CE1B1-0618-400A-8A46-4E5E00E1632D}"/>
              </a:ext>
            </a:extLst>
          </p:cNvPr>
          <p:cNvSpPr txBox="1"/>
          <p:nvPr/>
        </p:nvSpPr>
        <p:spPr>
          <a:xfrm>
            <a:off x="4079897" y="2455601"/>
            <a:ext cx="923879" cy="230832"/>
          </a:xfrm>
          <a:prstGeom prst="rect">
            <a:avLst/>
          </a:prstGeom>
          <a:noFill/>
        </p:spPr>
        <p:txBody>
          <a:bodyPr wrap="square" rtlCol="0">
            <a:spAutoFit/>
          </a:bodyPr>
          <a:lstStyle/>
          <a:p>
            <a:pPr algn="ctr" defTabSz="571478"/>
            <a:r>
              <a:rPr lang="en-US" sz="900" i="1"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Push</a:t>
            </a:r>
          </a:p>
        </p:txBody>
      </p:sp>
      <p:cxnSp>
        <p:nvCxnSpPr>
          <p:cNvPr id="77" name="Elbow Connector 43">
            <a:extLst>
              <a:ext uri="{FF2B5EF4-FFF2-40B4-BE49-F238E27FC236}">
                <a16:creationId xmlns:a16="http://schemas.microsoft.com/office/drawing/2014/main" id="{951EFB9F-9AE5-4376-8BFE-C21DA679F482}"/>
              </a:ext>
            </a:extLst>
          </p:cNvPr>
          <p:cNvCxnSpPr>
            <a:cxnSpLocks/>
            <a:stCxn id="58" idx="2"/>
            <a:endCxn id="64" idx="0"/>
          </p:cNvCxnSpPr>
          <p:nvPr/>
        </p:nvCxnSpPr>
        <p:spPr>
          <a:xfrm rot="5400000">
            <a:off x="4628124" y="2069535"/>
            <a:ext cx="357032" cy="1941807"/>
          </a:xfrm>
          <a:prstGeom prst="bentConnector3">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8" name="Elbow Connector 46">
            <a:extLst>
              <a:ext uri="{FF2B5EF4-FFF2-40B4-BE49-F238E27FC236}">
                <a16:creationId xmlns:a16="http://schemas.microsoft.com/office/drawing/2014/main" id="{9115D989-D900-4789-8794-7BFB1322E29A}"/>
              </a:ext>
            </a:extLst>
          </p:cNvPr>
          <p:cNvCxnSpPr>
            <a:cxnSpLocks/>
            <a:stCxn id="58" idx="2"/>
            <a:endCxn id="66" idx="0"/>
          </p:cNvCxnSpPr>
          <p:nvPr/>
        </p:nvCxnSpPr>
        <p:spPr>
          <a:xfrm rot="5400000">
            <a:off x="5597567" y="3038978"/>
            <a:ext cx="357032" cy="2920"/>
          </a:xfrm>
          <a:prstGeom prst="bentConnector3">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37B6EC5-6747-4524-9F55-ABC07F443659}"/>
              </a:ext>
            </a:extLst>
          </p:cNvPr>
          <p:cNvSpPr txBox="1"/>
          <p:nvPr/>
        </p:nvSpPr>
        <p:spPr>
          <a:xfrm>
            <a:off x="6025995" y="2751295"/>
            <a:ext cx="923879" cy="230832"/>
          </a:xfrm>
          <a:prstGeom prst="rect">
            <a:avLst/>
          </a:prstGeom>
          <a:noFill/>
        </p:spPr>
        <p:txBody>
          <a:bodyPr wrap="square" rtlCol="0">
            <a:spAutoFit/>
          </a:bodyPr>
          <a:lstStyle/>
          <a:p>
            <a:pPr algn="ctr" defTabSz="571478"/>
            <a:r>
              <a:rPr lang="en-US" sz="900" i="1"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Pull</a:t>
            </a:r>
          </a:p>
        </p:txBody>
      </p:sp>
      <p:sp>
        <p:nvSpPr>
          <p:cNvPr id="80" name="TextBox 79">
            <a:extLst>
              <a:ext uri="{FF2B5EF4-FFF2-40B4-BE49-F238E27FC236}">
                <a16:creationId xmlns:a16="http://schemas.microsoft.com/office/drawing/2014/main" id="{046E8EBB-3AB5-43D1-BEC4-ECBBF8274A37}"/>
              </a:ext>
            </a:extLst>
          </p:cNvPr>
          <p:cNvSpPr txBox="1"/>
          <p:nvPr/>
        </p:nvSpPr>
        <p:spPr>
          <a:xfrm>
            <a:off x="3123271" y="3701538"/>
            <a:ext cx="1424930"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Amazon EKS</a:t>
            </a:r>
          </a:p>
        </p:txBody>
      </p:sp>
      <p:sp>
        <p:nvSpPr>
          <p:cNvPr id="81" name="TextBox 80">
            <a:extLst>
              <a:ext uri="{FF2B5EF4-FFF2-40B4-BE49-F238E27FC236}">
                <a16:creationId xmlns:a16="http://schemas.microsoft.com/office/drawing/2014/main" id="{69FCFEF9-7825-4F83-BFD1-AC2372EAA214}"/>
              </a:ext>
            </a:extLst>
          </p:cNvPr>
          <p:cNvSpPr txBox="1"/>
          <p:nvPr/>
        </p:nvSpPr>
        <p:spPr>
          <a:xfrm>
            <a:off x="4093239" y="3704585"/>
            <a:ext cx="1424930"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Amazon ECS</a:t>
            </a:r>
          </a:p>
        </p:txBody>
      </p:sp>
      <p:sp>
        <p:nvSpPr>
          <p:cNvPr id="82" name="TextBox 81">
            <a:extLst>
              <a:ext uri="{FF2B5EF4-FFF2-40B4-BE49-F238E27FC236}">
                <a16:creationId xmlns:a16="http://schemas.microsoft.com/office/drawing/2014/main" id="{90510AF2-823A-483A-9FC3-ABF72F397A3C}"/>
              </a:ext>
            </a:extLst>
          </p:cNvPr>
          <p:cNvSpPr txBox="1"/>
          <p:nvPr/>
        </p:nvSpPr>
        <p:spPr>
          <a:xfrm>
            <a:off x="5063208" y="3698518"/>
            <a:ext cx="1424930"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AWS </a:t>
            </a:r>
            <a:r>
              <a:rPr lang="en-US" sz="900" dirty="0" err="1">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Fargate</a:t>
            </a:r>
            <a:endPar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A2B358B4-AE8D-48A6-BBA3-7F1A98CF2104}"/>
              </a:ext>
            </a:extLst>
          </p:cNvPr>
          <p:cNvSpPr/>
          <p:nvPr/>
        </p:nvSpPr>
        <p:spPr>
          <a:xfrm>
            <a:off x="8790368" y="3346772"/>
            <a:ext cx="1244975" cy="846906"/>
          </a:xfrm>
          <a:prstGeom prst="rect">
            <a:avLst/>
          </a:prstGeom>
          <a:noFill/>
          <a:ln w="19050" cap="flat" cmpd="sng" algn="ctr">
            <a:solidFill>
              <a:srgbClr val="8FA7C4"/>
            </a:solidFill>
            <a:prstDash val="solid"/>
            <a:miter lim="800000"/>
          </a:ln>
          <a:effectLst/>
        </p:spPr>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defTabSz="571478">
              <a:defRPr/>
            </a:pPr>
            <a:r>
              <a:rPr lang="en-US" sz="825" kern="0" dirty="0">
                <a:solidFill>
                  <a:srgbClr val="8FA7C4"/>
                </a:solidFill>
                <a:latin typeface="Amazon Ember Display" panose="020F0603020204020204" pitchFamily="34" charset="0"/>
                <a:cs typeface="Arial" panose="020B0604020202020204" pitchFamily="34" charset="0"/>
              </a:rPr>
              <a:t>On premises and other clouds</a:t>
            </a:r>
          </a:p>
        </p:txBody>
      </p:sp>
      <p:pic>
        <p:nvPicPr>
          <p:cNvPr id="84" name="Graphic 104">
            <a:extLst>
              <a:ext uri="{FF2B5EF4-FFF2-40B4-BE49-F238E27FC236}">
                <a16:creationId xmlns:a16="http://schemas.microsoft.com/office/drawing/2014/main" id="{E25E2F20-2BDD-4398-9A41-D2994194E4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86460" y="3346772"/>
            <a:ext cx="206375" cy="206375"/>
          </a:xfrm>
          <a:prstGeom prst="rect">
            <a:avLst/>
          </a:prstGeom>
        </p:spPr>
      </p:pic>
      <p:pic>
        <p:nvPicPr>
          <p:cNvPr id="85" name="Graphic 11">
            <a:extLst>
              <a:ext uri="{FF2B5EF4-FFF2-40B4-BE49-F238E27FC236}">
                <a16:creationId xmlns:a16="http://schemas.microsoft.com/office/drawing/2014/main" id="{3ECD6090-D41D-457B-B103-35DC484604D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316750" y="2489090"/>
            <a:ext cx="293687" cy="293687"/>
          </a:xfrm>
          <a:prstGeom prst="rect">
            <a:avLst/>
          </a:prstGeom>
        </p:spPr>
      </p:pic>
      <p:pic>
        <p:nvPicPr>
          <p:cNvPr id="86" name="Graphic 11">
            <a:extLst>
              <a:ext uri="{FF2B5EF4-FFF2-40B4-BE49-F238E27FC236}">
                <a16:creationId xmlns:a16="http://schemas.microsoft.com/office/drawing/2014/main" id="{4420B535-E6C6-499A-A3EB-134BC0602B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66013" y="2841359"/>
            <a:ext cx="293687" cy="293687"/>
          </a:xfrm>
          <a:prstGeom prst="rect">
            <a:avLst/>
          </a:prstGeom>
        </p:spPr>
      </p:pic>
      <p:cxnSp>
        <p:nvCxnSpPr>
          <p:cNvPr id="87" name="Elbow Connector 76">
            <a:extLst>
              <a:ext uri="{FF2B5EF4-FFF2-40B4-BE49-F238E27FC236}">
                <a16:creationId xmlns:a16="http://schemas.microsoft.com/office/drawing/2014/main" id="{A3101FBB-EE49-49CE-99A2-3E6CA47DB3A6}"/>
              </a:ext>
            </a:extLst>
          </p:cNvPr>
          <p:cNvCxnSpPr>
            <a:cxnSpLocks/>
          </p:cNvCxnSpPr>
          <p:nvPr/>
        </p:nvCxnSpPr>
        <p:spPr>
          <a:xfrm rot="16200000" flipH="1">
            <a:off x="7458638" y="1226588"/>
            <a:ext cx="126281" cy="3488470"/>
          </a:xfrm>
          <a:prstGeom prst="bentConnector2">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6E44BB2-42C8-486F-969F-BC9A6F8FD1A6}"/>
              </a:ext>
            </a:extLst>
          </p:cNvPr>
          <p:cNvCxnSpPr>
            <a:cxnSpLocks/>
            <a:stCxn id="83" idx="0"/>
            <a:endCxn id="86" idx="2"/>
          </p:cNvCxnSpPr>
          <p:nvPr/>
        </p:nvCxnSpPr>
        <p:spPr>
          <a:xfrm flipV="1">
            <a:off x="9412856" y="3135045"/>
            <a:ext cx="1" cy="211727"/>
          </a:xfrm>
          <a:prstGeom prst="straightConnector1">
            <a:avLst/>
          </a:prstGeom>
          <a:ln w="1905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89" name="Graphic 105">
            <a:extLst>
              <a:ext uri="{FF2B5EF4-FFF2-40B4-BE49-F238E27FC236}">
                <a16:creationId xmlns:a16="http://schemas.microsoft.com/office/drawing/2014/main" id="{56E4A8CD-4B11-4387-8400-7A4DEB5546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68730" y="3770225"/>
            <a:ext cx="206375" cy="206375"/>
          </a:xfrm>
          <a:prstGeom prst="rect">
            <a:avLst/>
          </a:prstGeom>
        </p:spPr>
      </p:pic>
      <p:pic>
        <p:nvPicPr>
          <p:cNvPr id="90" name="Graphic 105">
            <a:extLst>
              <a:ext uri="{FF2B5EF4-FFF2-40B4-BE49-F238E27FC236}">
                <a16:creationId xmlns:a16="http://schemas.microsoft.com/office/drawing/2014/main" id="{8116CDC6-3E36-44C6-A519-AA71004E037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586" y="3770225"/>
            <a:ext cx="206375" cy="206375"/>
          </a:xfrm>
          <a:prstGeom prst="rect">
            <a:avLst/>
          </a:prstGeom>
        </p:spPr>
      </p:pic>
      <p:sp>
        <p:nvSpPr>
          <p:cNvPr id="91" name="TextBox 90">
            <a:extLst>
              <a:ext uri="{FF2B5EF4-FFF2-40B4-BE49-F238E27FC236}">
                <a16:creationId xmlns:a16="http://schemas.microsoft.com/office/drawing/2014/main" id="{AF6FBE25-DDB1-4CE3-81B4-C0B7D5B0F066}"/>
              </a:ext>
            </a:extLst>
          </p:cNvPr>
          <p:cNvSpPr txBox="1"/>
          <p:nvPr/>
        </p:nvSpPr>
        <p:spPr>
          <a:xfrm>
            <a:off x="682278" y="3075140"/>
            <a:ext cx="1910867" cy="2165978"/>
          </a:xfrm>
          <a:prstGeom prst="rect">
            <a:avLst/>
          </a:prstGeom>
          <a:noFill/>
        </p:spPr>
        <p:txBody>
          <a:bodyPr wrap="square" lIns="114300" tIns="91440" rIns="114300" bIns="91440" rtlCol="0">
            <a:spAutoFit/>
          </a:bodyPr>
          <a:lstStyle/>
          <a:p>
            <a:pPr>
              <a:lnSpc>
                <a:spcPct val="90000"/>
              </a:lnSpc>
              <a:spcAft>
                <a:spcPts val="1125"/>
              </a:spcAft>
            </a:pPr>
            <a:r>
              <a:rPr lang="en-US" sz="1250" dirty="0">
                <a:latin typeface="Amazon Ember Display" panose="020F0603020204020204" pitchFamily="34" charset="0"/>
              </a:rPr>
              <a:t>Managed and scalable infrastructure</a:t>
            </a:r>
          </a:p>
          <a:p>
            <a:pPr>
              <a:lnSpc>
                <a:spcPct val="90000"/>
              </a:lnSpc>
              <a:spcAft>
                <a:spcPts val="1125"/>
              </a:spcAft>
            </a:pPr>
            <a:r>
              <a:rPr lang="en-US" sz="1250" dirty="0">
                <a:latin typeface="Amazon Ember Display" panose="020F0603020204020204" pitchFamily="34" charset="0"/>
              </a:rPr>
              <a:t>Highly available, </a:t>
            </a:r>
            <a:br>
              <a:rPr lang="en-US" sz="1250" dirty="0">
                <a:latin typeface="Amazon Ember Display" panose="020F0603020204020204" pitchFamily="34" charset="0"/>
              </a:rPr>
            </a:br>
            <a:r>
              <a:rPr lang="en-US" sz="1250" dirty="0">
                <a:latin typeface="Amazon Ember Display" panose="020F0603020204020204" pitchFamily="34" charset="0"/>
              </a:rPr>
              <a:t>high performance</a:t>
            </a:r>
          </a:p>
          <a:p>
            <a:pPr>
              <a:lnSpc>
                <a:spcPct val="90000"/>
              </a:lnSpc>
              <a:spcAft>
                <a:spcPts val="1125"/>
              </a:spcAft>
            </a:pPr>
            <a:r>
              <a:rPr lang="en-US" sz="1250" dirty="0">
                <a:latin typeface="Amazon Ember Display" panose="020F0603020204020204" pitchFamily="34" charset="0"/>
              </a:rPr>
              <a:t>Security with encrypted images and vulnerability scans</a:t>
            </a:r>
          </a:p>
          <a:p>
            <a:pPr>
              <a:lnSpc>
                <a:spcPct val="90000"/>
              </a:lnSpc>
              <a:spcAft>
                <a:spcPts val="1125"/>
              </a:spcAft>
            </a:pPr>
            <a:r>
              <a:rPr lang="en-US" sz="1250" dirty="0">
                <a:latin typeface="Amazon Ember Display" panose="020F0603020204020204" pitchFamily="34" charset="0"/>
              </a:rPr>
              <a:t>Authenticated access, centralized IAM control</a:t>
            </a:r>
          </a:p>
        </p:txBody>
      </p:sp>
      <p:sp>
        <p:nvSpPr>
          <p:cNvPr id="92" name="TextBox 91">
            <a:extLst>
              <a:ext uri="{FF2B5EF4-FFF2-40B4-BE49-F238E27FC236}">
                <a16:creationId xmlns:a16="http://schemas.microsoft.com/office/drawing/2014/main" id="{744DBCFD-0FF1-47F2-99FF-64D715CA09CD}"/>
              </a:ext>
            </a:extLst>
          </p:cNvPr>
          <p:cNvSpPr txBox="1"/>
          <p:nvPr/>
        </p:nvSpPr>
        <p:spPr>
          <a:xfrm>
            <a:off x="8953757" y="2223632"/>
            <a:ext cx="2153644" cy="530915"/>
          </a:xfrm>
          <a:prstGeom prst="rect">
            <a:avLst/>
          </a:prstGeom>
          <a:noFill/>
        </p:spPr>
        <p:txBody>
          <a:bodyPr wrap="square" lIns="114300" tIns="91440" rIns="114300" bIns="91440" rtlCol="0">
            <a:spAutoFit/>
          </a:bodyPr>
          <a:lstStyle/>
          <a:p>
            <a:pPr>
              <a:lnSpc>
                <a:spcPct val="90000"/>
              </a:lnSpc>
              <a:spcAft>
                <a:spcPts val="1125"/>
              </a:spcAft>
            </a:pPr>
            <a:r>
              <a:rPr lang="en-US" sz="1250" dirty="0">
                <a:latin typeface="Amazon Ember Display" panose="020F0603020204020204" pitchFamily="34" charset="0"/>
              </a:rPr>
              <a:t>Docker and OCI compliant to pull anywhere</a:t>
            </a:r>
          </a:p>
        </p:txBody>
      </p:sp>
      <p:sp>
        <p:nvSpPr>
          <p:cNvPr id="93" name="TextBox 92">
            <a:extLst>
              <a:ext uri="{FF2B5EF4-FFF2-40B4-BE49-F238E27FC236}">
                <a16:creationId xmlns:a16="http://schemas.microsoft.com/office/drawing/2014/main" id="{69F678F6-9725-4C93-B093-A6ACE751CF66}"/>
              </a:ext>
            </a:extLst>
          </p:cNvPr>
          <p:cNvSpPr txBox="1"/>
          <p:nvPr/>
        </p:nvSpPr>
        <p:spPr>
          <a:xfrm>
            <a:off x="3613376" y="5409314"/>
            <a:ext cx="4522838" cy="357790"/>
          </a:xfrm>
          <a:prstGeom prst="rect">
            <a:avLst/>
          </a:prstGeom>
          <a:noFill/>
        </p:spPr>
        <p:txBody>
          <a:bodyPr wrap="square" lIns="114300" tIns="91440" rIns="114300" bIns="91440" rtlCol="0">
            <a:spAutoFit/>
          </a:bodyPr>
          <a:lstStyle/>
          <a:p>
            <a:pPr algn="ctr">
              <a:lnSpc>
                <a:spcPct val="90000"/>
              </a:lnSpc>
              <a:spcAft>
                <a:spcPts val="1125"/>
              </a:spcAft>
            </a:pPr>
            <a:r>
              <a:rPr lang="en-US" sz="1250" dirty="0">
                <a:latin typeface="Amazon Ember Display" panose="020F0603020204020204" pitchFamily="34" charset="0"/>
              </a:rPr>
              <a:t>Native integration to AWS orchestrators and compute</a:t>
            </a:r>
          </a:p>
        </p:txBody>
      </p:sp>
      <p:sp>
        <p:nvSpPr>
          <p:cNvPr id="94" name="TextBox 93">
            <a:extLst>
              <a:ext uri="{FF2B5EF4-FFF2-40B4-BE49-F238E27FC236}">
                <a16:creationId xmlns:a16="http://schemas.microsoft.com/office/drawing/2014/main" id="{FD89465D-F4E0-42BE-81D8-7FD8B7AA9738}"/>
              </a:ext>
            </a:extLst>
          </p:cNvPr>
          <p:cNvSpPr txBox="1"/>
          <p:nvPr/>
        </p:nvSpPr>
        <p:spPr>
          <a:xfrm>
            <a:off x="8941466" y="4659535"/>
            <a:ext cx="2153644" cy="530915"/>
          </a:xfrm>
          <a:prstGeom prst="rect">
            <a:avLst/>
          </a:prstGeom>
          <a:noFill/>
        </p:spPr>
        <p:txBody>
          <a:bodyPr wrap="square" lIns="114300" tIns="91440" rIns="114300" bIns="91440" rtlCol="0">
            <a:spAutoFit/>
          </a:bodyPr>
          <a:lstStyle/>
          <a:p>
            <a:pPr>
              <a:lnSpc>
                <a:spcPct val="90000"/>
              </a:lnSpc>
              <a:spcAft>
                <a:spcPts val="1125"/>
              </a:spcAft>
            </a:pPr>
            <a:r>
              <a:rPr lang="en-US" sz="1250" dirty="0">
                <a:latin typeface="Amazon Ember Display" panose="020F0603020204020204" pitchFamily="34" charset="0"/>
              </a:rPr>
              <a:t>Container images, Helm charts, OCI artifacts</a:t>
            </a:r>
          </a:p>
        </p:txBody>
      </p:sp>
      <p:pic>
        <p:nvPicPr>
          <p:cNvPr id="95" name="Graphic 5">
            <a:extLst>
              <a:ext uri="{FF2B5EF4-FFF2-40B4-BE49-F238E27FC236}">
                <a16:creationId xmlns:a16="http://schemas.microsoft.com/office/drawing/2014/main" id="{5EF183F1-1248-43A4-B2F6-4D45BA310F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438652" y="3218954"/>
            <a:ext cx="476250" cy="476250"/>
          </a:xfrm>
          <a:prstGeom prst="rect">
            <a:avLst/>
          </a:prstGeom>
        </p:spPr>
      </p:pic>
      <p:cxnSp>
        <p:nvCxnSpPr>
          <p:cNvPr id="96" name="Elbow Connector 50">
            <a:extLst>
              <a:ext uri="{FF2B5EF4-FFF2-40B4-BE49-F238E27FC236}">
                <a16:creationId xmlns:a16="http://schemas.microsoft.com/office/drawing/2014/main" id="{01B8B834-6362-4F7B-B951-4862EE419A99}"/>
              </a:ext>
            </a:extLst>
          </p:cNvPr>
          <p:cNvCxnSpPr>
            <a:cxnSpLocks/>
            <a:stCxn id="58" idx="2"/>
            <a:endCxn id="65" idx="0"/>
          </p:cNvCxnSpPr>
          <p:nvPr/>
        </p:nvCxnSpPr>
        <p:spPr>
          <a:xfrm rot="5400000">
            <a:off x="5113137" y="2554548"/>
            <a:ext cx="357032" cy="971781"/>
          </a:xfrm>
          <a:prstGeom prst="bentConnector3">
            <a:avLst>
              <a:gd name="adj1" fmla="val 50000"/>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Elbow Connector 53">
            <a:extLst>
              <a:ext uri="{FF2B5EF4-FFF2-40B4-BE49-F238E27FC236}">
                <a16:creationId xmlns:a16="http://schemas.microsoft.com/office/drawing/2014/main" id="{75A3506A-FBDB-4169-B5E3-F47517402710}"/>
              </a:ext>
            </a:extLst>
          </p:cNvPr>
          <p:cNvCxnSpPr>
            <a:cxnSpLocks/>
            <a:stCxn id="58" idx="2"/>
            <a:endCxn id="95" idx="0"/>
          </p:cNvCxnSpPr>
          <p:nvPr/>
        </p:nvCxnSpPr>
        <p:spPr>
          <a:xfrm rot="16200000" flipH="1">
            <a:off x="6048644" y="2590821"/>
            <a:ext cx="357032" cy="899234"/>
          </a:xfrm>
          <a:prstGeom prst="bentConnector3">
            <a:avLst>
              <a:gd name="adj1" fmla="val 50000"/>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8A1F65A6-EB76-4B96-A0A2-4F1F0EFAE995}"/>
              </a:ext>
            </a:extLst>
          </p:cNvPr>
          <p:cNvSpPr txBox="1"/>
          <p:nvPr/>
        </p:nvSpPr>
        <p:spPr>
          <a:xfrm>
            <a:off x="5982120" y="3701343"/>
            <a:ext cx="1424930"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Amazon EC2</a:t>
            </a:r>
          </a:p>
        </p:txBody>
      </p:sp>
      <p:cxnSp>
        <p:nvCxnSpPr>
          <p:cNvPr id="99" name="Straight Connector 98">
            <a:extLst>
              <a:ext uri="{FF2B5EF4-FFF2-40B4-BE49-F238E27FC236}">
                <a16:creationId xmlns:a16="http://schemas.microsoft.com/office/drawing/2014/main" id="{ADB57FA5-A8BE-4FCD-B85B-6343BFC03EA0}"/>
              </a:ext>
            </a:extLst>
          </p:cNvPr>
          <p:cNvCxnSpPr/>
          <p:nvPr/>
        </p:nvCxnSpPr>
        <p:spPr>
          <a:xfrm>
            <a:off x="669766" y="3172825"/>
            <a:ext cx="0" cy="1938394"/>
          </a:xfrm>
          <a:prstGeom prst="line">
            <a:avLst/>
          </a:prstGeom>
          <a:ln w="1905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A1CA0A1-CE69-4649-B5ED-1650DAA3D347}"/>
              </a:ext>
            </a:extLst>
          </p:cNvPr>
          <p:cNvCxnSpPr/>
          <p:nvPr/>
        </p:nvCxnSpPr>
        <p:spPr>
          <a:xfrm>
            <a:off x="8966046" y="2330355"/>
            <a:ext cx="0" cy="302867"/>
          </a:xfrm>
          <a:prstGeom prst="line">
            <a:avLst/>
          </a:prstGeom>
          <a:ln w="1905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7A5BF3-6BB4-4138-84B5-F148D71C2A91}"/>
              </a:ext>
            </a:extLst>
          </p:cNvPr>
          <p:cNvCxnSpPr/>
          <p:nvPr/>
        </p:nvCxnSpPr>
        <p:spPr>
          <a:xfrm>
            <a:off x="8953756" y="4769984"/>
            <a:ext cx="0" cy="302867"/>
          </a:xfrm>
          <a:prstGeom prst="line">
            <a:avLst/>
          </a:prstGeom>
          <a:ln w="1905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30E2650-3515-4145-B595-A5898CE746F4}"/>
              </a:ext>
            </a:extLst>
          </p:cNvPr>
          <p:cNvCxnSpPr/>
          <p:nvPr/>
        </p:nvCxnSpPr>
        <p:spPr>
          <a:xfrm>
            <a:off x="3280418" y="5439914"/>
            <a:ext cx="0" cy="168902"/>
          </a:xfrm>
          <a:prstGeom prst="line">
            <a:avLst/>
          </a:prstGeom>
          <a:ln w="1905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06" name="Graphic 7">
            <a:extLst>
              <a:ext uri="{FF2B5EF4-FFF2-40B4-BE49-F238E27FC236}">
                <a16:creationId xmlns:a16="http://schemas.microsoft.com/office/drawing/2014/main" id="{02FC10AE-F4AD-4FBF-95FC-F914B2921C2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406981" y="3219716"/>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06">
            <a:extLst>
              <a:ext uri="{FF2B5EF4-FFF2-40B4-BE49-F238E27FC236}">
                <a16:creationId xmlns:a16="http://schemas.microsoft.com/office/drawing/2014/main" id="{78A22CB6-2A7C-402C-9DC5-D0E53A8F5300}"/>
              </a:ext>
            </a:extLst>
          </p:cNvPr>
          <p:cNvSpPr txBox="1"/>
          <p:nvPr/>
        </p:nvSpPr>
        <p:spPr>
          <a:xfrm>
            <a:off x="6952088" y="3704585"/>
            <a:ext cx="1424930" cy="230832"/>
          </a:xfrm>
          <a:prstGeom prst="rect">
            <a:avLst/>
          </a:prstGeom>
          <a:noFill/>
        </p:spPr>
        <p:txBody>
          <a:bodyPr wrap="square" rtlCol="0">
            <a:spAutoFit/>
          </a:bodyPr>
          <a:lstStyle/>
          <a:p>
            <a:pPr algn="ctr" defTabSz="571478"/>
            <a:r>
              <a:rPr lang="en-US" sz="900" dirty="0">
                <a:solidFill>
                  <a:prstClr val="white"/>
                </a:solidFill>
                <a:latin typeface="Amazon Ember Display" panose="020F0603020204020204" pitchFamily="34" charset="0"/>
                <a:ea typeface="Amazon Ember Display" panose="020F0603020204020204" pitchFamily="34" charset="0"/>
                <a:cs typeface="Arial" panose="020B0604020202020204" pitchFamily="34" charset="0"/>
              </a:rPr>
              <a:t>AWS App Runner</a:t>
            </a:r>
          </a:p>
        </p:txBody>
      </p:sp>
      <p:cxnSp>
        <p:nvCxnSpPr>
          <p:cNvPr id="108" name="Elbow Connector 53">
            <a:extLst>
              <a:ext uri="{FF2B5EF4-FFF2-40B4-BE49-F238E27FC236}">
                <a16:creationId xmlns:a16="http://schemas.microsoft.com/office/drawing/2014/main" id="{4B560A71-5E20-468D-951C-C118484EE3AE}"/>
              </a:ext>
            </a:extLst>
          </p:cNvPr>
          <p:cNvCxnSpPr>
            <a:cxnSpLocks/>
            <a:endCxn id="106" idx="0"/>
          </p:cNvCxnSpPr>
          <p:nvPr/>
        </p:nvCxnSpPr>
        <p:spPr>
          <a:xfrm>
            <a:off x="5774623" y="3040369"/>
            <a:ext cx="1870102" cy="179347"/>
          </a:xfrm>
          <a:prstGeom prst="bentConnector2">
            <a:avLst/>
          </a:prstGeom>
          <a:ln w="1905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99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32339" y="1360947"/>
            <a:ext cx="1523174"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cxnSp>
        <p:nvCxnSpPr>
          <p:cNvPr id="2" name="Connector: Elbow 1">
            <a:extLst>
              <a:ext uri="{FF2B5EF4-FFF2-40B4-BE49-F238E27FC236}">
                <a16:creationId xmlns:a16="http://schemas.microsoft.com/office/drawing/2014/main" id="{C4372BE3-A4DC-C729-954C-B1DE8744C8DA}"/>
              </a:ext>
            </a:extLst>
          </p:cNvPr>
          <p:cNvCxnSpPr>
            <a:cxnSpLocks/>
            <a:endCxn id="4"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BF31B09E-D7CE-12F4-CA4D-99FCC437F637}"/>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4" name="TextBox 46">
              <a:extLst>
                <a:ext uri="{FF2B5EF4-FFF2-40B4-BE49-F238E27FC236}">
                  <a16:creationId xmlns:a16="http://schemas.microsoft.com/office/drawing/2014/main" id="{C61D2497-DDFB-2470-79B7-DB6326CDE1FD}"/>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6" name="Graphic 149">
              <a:extLst>
                <a:ext uri="{FF2B5EF4-FFF2-40B4-BE49-F238E27FC236}">
                  <a16:creationId xmlns:a16="http://schemas.microsoft.com/office/drawing/2014/main" id="{1DB6B37A-A120-6080-7234-BB3A3FA67A5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0" name="TextBox 55">
            <a:extLst>
              <a:ext uri="{FF2B5EF4-FFF2-40B4-BE49-F238E27FC236}">
                <a16:creationId xmlns:a16="http://schemas.microsoft.com/office/drawing/2014/main" id="{9D7F3451-CB60-4A34-A063-EAD0F5DA4483}"/>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Tree>
    <p:extLst>
      <p:ext uri="{BB962C8B-B14F-4D97-AF65-F5344CB8AC3E}">
        <p14:creationId xmlns:p14="http://schemas.microsoft.com/office/powerpoint/2010/main" val="19732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animBg="1"/>
      <p:bldP spid="34" grpId="0" animBg="1"/>
      <p:bldP spid="63"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ECS</a:t>
            </a:r>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Powerful simplicity</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ECS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CodeCommit</a:t>
            </a:r>
            <a:endParaRPr lang="en-US" sz="1000" b="1" dirty="0">
              <a:solidFill>
                <a:srgbClr val="FFFFFF"/>
              </a:solidFill>
              <a:latin typeface="Amazon Ember Display" panose="020F0603020204020204" pitchFamily="34" charset="0"/>
              <a:cs typeface="Segoe UI" pitchFamily="34" charset="0"/>
            </a:endParaRP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CodeBuild</a:t>
            </a:r>
            <a:endParaRPr lang="en-US" sz="1000" b="1" dirty="0">
              <a:solidFill>
                <a:srgbClr val="FFFFFF"/>
              </a:solidFill>
              <a:latin typeface="Amazon Ember Display" panose="020F0603020204020204" pitchFamily="34" charset="0"/>
              <a:cs typeface="Segoe UI" pitchFamily="34" charset="0"/>
            </a:endParaRP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CodeDeploy</a:t>
            </a:r>
            <a:endParaRPr lang="en-US" sz="1000" b="1" dirty="0">
              <a:solidFill>
                <a:srgbClr val="FFFFFF"/>
              </a:solidFill>
              <a:latin typeface="Amazon Ember Display" panose="020F0603020204020204" pitchFamily="34" charset="0"/>
              <a:cs typeface="Segoe UI" pitchFamily="34" charset="0"/>
            </a:endParaRP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ECR</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CloudWatch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ALB</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32" idx="1"/>
            <a:endCxn id="37" idx="2"/>
          </p:cNvCxnSpPr>
          <p:nvPr/>
        </p:nvCxnSpPr>
        <p:spPr>
          <a:xfrm rot="10800000">
            <a:off x="3761504" y="4111653"/>
            <a:ext cx="1035199" cy="1105518"/>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CloudFormation</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err="1">
                <a:solidFill>
                  <a:schemeClr val="accent1"/>
                </a:solidFill>
                <a:latin typeface="Amazon Ember Display" panose="020F0603020204020204" pitchFamily="34" charset="0"/>
                <a:cs typeface="Segoe UI" pitchFamily="34" charset="0"/>
              </a:rPr>
              <a:t>CodePipeline</a:t>
            </a:r>
            <a:endParaRPr lang="en-US" sz="1500" b="1" dirty="0">
              <a:solidFill>
                <a:schemeClr val="accent1"/>
              </a:solidFill>
              <a:latin typeface="Amazon Ember Display" panose="020F0603020204020204" pitchFamily="34" charset="0"/>
              <a:cs typeface="Segoe UI" pitchFamily="34" charset="0"/>
            </a:endParaRP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EC2</a:t>
            </a: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94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3"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338393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41D4A1-37F6-454F-9091-26DDA5ECCB6F}"/>
              </a:ext>
            </a:extLst>
          </p:cNvPr>
          <p:cNvSpPr>
            <a:spLocks noGrp="1"/>
          </p:cNvSpPr>
          <p:nvPr>
            <p:ph type="title"/>
          </p:nvPr>
        </p:nvSpPr>
        <p:spPr/>
        <p:txBody>
          <a:bodyPr/>
          <a:lstStyle/>
          <a:p>
            <a:r>
              <a:rPr lang="en-US" dirty="0"/>
              <a:t>What .</a:t>
            </a:r>
            <a:r>
              <a:rPr lang="en-US"/>
              <a:t>NET developers ask me about AWS</a:t>
            </a:r>
            <a:endParaRPr lang="en-US" dirty="0"/>
          </a:p>
        </p:txBody>
      </p:sp>
      <p:sp>
        <p:nvSpPr>
          <p:cNvPr id="8" name="Content Placeholder 7">
            <a:extLst>
              <a:ext uri="{FF2B5EF4-FFF2-40B4-BE49-F238E27FC236}">
                <a16:creationId xmlns:a16="http://schemas.microsoft.com/office/drawing/2014/main" id="{33E292C4-3A42-43AB-B7A0-4AE903B1A67D}"/>
              </a:ext>
            </a:extLst>
          </p:cNvPr>
          <p:cNvSpPr>
            <a:spLocks noGrp="1"/>
          </p:cNvSpPr>
          <p:nvPr>
            <p:ph idx="1"/>
          </p:nvPr>
        </p:nvSpPr>
        <p:spPr>
          <a:xfrm>
            <a:off x="609600" y="1714500"/>
            <a:ext cx="10972800" cy="3573286"/>
          </a:xfrm>
        </p:spPr>
        <p:txBody>
          <a:bodyPr/>
          <a:lstStyle/>
          <a:p>
            <a:r>
              <a:rPr lang="en-US" dirty="0"/>
              <a:t>Does AWS support .NET?</a:t>
            </a:r>
          </a:p>
          <a:p>
            <a:r>
              <a:rPr lang="en-US" dirty="0"/>
              <a:t>Does AWS provide tools for .NET developers?</a:t>
            </a:r>
          </a:p>
          <a:p>
            <a:r>
              <a:rPr lang="en-US" dirty="0"/>
              <a:t>How can I host my .NET application on AWS?</a:t>
            </a:r>
          </a:p>
          <a:p>
            <a:r>
              <a:rPr lang="en-US" dirty="0"/>
              <a:t>How can I containerize my .NET application?</a:t>
            </a:r>
          </a:p>
          <a:p>
            <a:r>
              <a:rPr lang="en-US" dirty="0"/>
              <a:t>How can I move from .NET Framework to .NET?</a:t>
            </a:r>
          </a:p>
          <a:p>
            <a:r>
              <a:rPr lang="en-US" dirty="0"/>
              <a:t>How can I break my .NET monolith?</a:t>
            </a:r>
          </a:p>
        </p:txBody>
      </p:sp>
    </p:spTree>
    <p:extLst>
      <p:ext uri="{BB962C8B-B14F-4D97-AF65-F5344CB8AC3E}">
        <p14:creationId xmlns:p14="http://schemas.microsoft.com/office/powerpoint/2010/main" val="2353097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Amazon EKS</a:t>
            </a:r>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Open flexibility</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EKS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GitHub</a:t>
            </a: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Jenkins</a:t>
            </a: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Flux</a:t>
            </a: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err="1">
                <a:solidFill>
                  <a:srgbClr val="FFFFFF"/>
                </a:solidFill>
                <a:latin typeface="Amazon Ember Display" panose="020F0603020204020204" pitchFamily="34" charset="0"/>
                <a:cs typeface="Segoe UI" pitchFamily="34" charset="0"/>
              </a:rPr>
              <a:t>DockerHub</a:t>
            </a:r>
            <a:r>
              <a:rPr lang="en-US" sz="1000" b="1" dirty="0">
                <a:solidFill>
                  <a:srgbClr val="FFFFFF"/>
                </a:solidFill>
                <a:latin typeface="Amazon Ember Display" panose="020F0603020204020204" pitchFamily="34" charset="0"/>
                <a:cs typeface="Segoe UI" pitchFamily="34" charset="0"/>
              </a:rPr>
              <a:t>/</a:t>
            </a:r>
            <a:br>
              <a:rPr lang="en-US" sz="1000" b="1" dirty="0">
                <a:solidFill>
                  <a:srgbClr val="FFFFFF"/>
                </a:solidFill>
                <a:latin typeface="Amazon Ember Display" panose="020F0603020204020204" pitchFamily="34" charset="0"/>
                <a:cs typeface="Segoe UI" pitchFamily="34" charset="0"/>
              </a:rPr>
            </a:br>
            <a:r>
              <a:rPr lang="en-US" sz="1000" b="1" dirty="0">
                <a:solidFill>
                  <a:srgbClr val="FFFFFF"/>
                </a:solidFill>
                <a:latin typeface="Amazon Ember Display" panose="020F0603020204020204" pitchFamily="34" charset="0"/>
                <a:cs typeface="Segoe UI" pitchFamily="34" charset="0"/>
              </a:rPr>
              <a:t>ECR Public</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Prometheus, </a:t>
            </a:r>
            <a:br>
              <a:rPr lang="en-US" sz="1000" b="1" dirty="0">
                <a:solidFill>
                  <a:srgbClr val="FFFFFF"/>
                </a:solidFill>
                <a:latin typeface="Amazon Ember Display" panose="020F0603020204020204" pitchFamily="34" charset="0"/>
                <a:cs typeface="Segoe UI" pitchFamily="34" charset="0"/>
              </a:rPr>
            </a:br>
            <a:r>
              <a:rPr lang="en-US" sz="1000" b="1" dirty="0">
                <a:solidFill>
                  <a:srgbClr val="FFFFFF"/>
                </a:solidFill>
                <a:latin typeface="Amazon Ember Display" panose="020F0603020204020204" pitchFamily="34" charset="0"/>
                <a:cs typeface="Segoe UI" pitchFamily="34" charset="0"/>
              </a:rPr>
              <a:t>Grafana </a:t>
            </a:r>
          </a:p>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[New AWS managed options for both]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ALB, NLB, NGINX, </a:t>
            </a:r>
            <a:br>
              <a:rPr lang="en-US" sz="1000" b="1" dirty="0">
                <a:solidFill>
                  <a:srgbClr val="FFFFFF"/>
                </a:solidFill>
                <a:latin typeface="Amazon Ember Display" panose="020F0603020204020204" pitchFamily="34" charset="0"/>
                <a:cs typeface="Segoe UI" pitchFamily="34" charset="0"/>
              </a:rPr>
            </a:br>
            <a:r>
              <a:rPr lang="en-US" sz="1000" b="1" dirty="0">
                <a:solidFill>
                  <a:srgbClr val="FFFFFF"/>
                </a:solidFill>
                <a:latin typeface="Amazon Ember Display" panose="020F0603020204020204" pitchFamily="34" charset="0"/>
                <a:cs typeface="Segoe UI" pitchFamily="34" charset="0"/>
              </a:rPr>
              <a:t>Traefik</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57" idx="0"/>
            <a:endCxn id="37" idx="2"/>
          </p:cNvCxnSpPr>
          <p:nvPr/>
        </p:nvCxnSpPr>
        <p:spPr>
          <a:xfrm rot="10800000">
            <a:off x="3761503" y="4111654"/>
            <a:ext cx="580660" cy="1186211"/>
          </a:xfrm>
          <a:prstGeom prst="bentConnector4">
            <a:avLst>
              <a:gd name="adj1" fmla="val 100063"/>
              <a:gd name="adj2" fmla="val 57627"/>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Istio, LinkerD, AWS 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Terraform</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a:solidFill>
                  <a:srgbClr val="44CEEA"/>
                </a:solidFill>
                <a:latin typeface="Amazon Ember Display" panose="020F0603020204020204" pitchFamily="34" charset="0"/>
                <a:cs typeface="Segoe UI" pitchFamily="34" charset="0"/>
              </a:rPr>
              <a:t>GitLab, Jenkins</a:t>
            </a: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EC2</a:t>
            </a:r>
          </a:p>
        </p:txBody>
      </p:sp>
      <p:sp useBgFill="1">
        <p:nvSpPr>
          <p:cNvPr id="57" name="Rectangle 56">
            <a:extLst>
              <a:ext uri="{FF2B5EF4-FFF2-40B4-BE49-F238E27FC236}">
                <a16:creationId xmlns:a16="http://schemas.microsoft.com/office/drawing/2014/main" id="{DDE90B78-A298-354F-9863-02B0E7A622F0}"/>
              </a:ext>
            </a:extLst>
          </p:cNvPr>
          <p:cNvSpPr/>
          <p:nvPr/>
        </p:nvSpPr>
        <p:spPr bwMode="auto">
          <a:xfrm rot="16200000">
            <a:off x="3751560" y="5116915"/>
            <a:ext cx="1543103" cy="361898"/>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AWS Controllers for Kubernetes (ACK)</a:t>
            </a: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73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186">
            <a:extLst>
              <a:ext uri="{FF2B5EF4-FFF2-40B4-BE49-F238E27FC236}">
                <a16:creationId xmlns:a16="http://schemas.microsoft.com/office/drawing/2014/main" id="{11E143A5-E89F-4F98-A67E-4B7C6987FB58}"/>
              </a:ext>
            </a:extLst>
          </p:cNvPr>
          <p:cNvSpPr/>
          <p:nvPr/>
        </p:nvSpPr>
        <p:spPr>
          <a:xfrm>
            <a:off x="6242048" y="709499"/>
            <a:ext cx="986607" cy="601714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3" name="Rectangle 182">
            <a:extLst>
              <a:ext uri="{FF2B5EF4-FFF2-40B4-BE49-F238E27FC236}">
                <a16:creationId xmlns:a16="http://schemas.microsoft.com/office/drawing/2014/main" id="{9F5BEE35-61DE-42EC-83F6-CE5FC08BA20B}"/>
              </a:ext>
            </a:extLst>
          </p:cNvPr>
          <p:cNvSpPr/>
          <p:nvPr/>
        </p:nvSpPr>
        <p:spPr>
          <a:xfrm>
            <a:off x="1865212" y="4110415"/>
            <a:ext cx="4376838"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4" name="Rectangle 183">
            <a:extLst>
              <a:ext uri="{FF2B5EF4-FFF2-40B4-BE49-F238E27FC236}">
                <a16:creationId xmlns:a16="http://schemas.microsoft.com/office/drawing/2014/main" id="{0D49311D-4F7B-4246-A389-66EE82819961}"/>
              </a:ext>
            </a:extLst>
          </p:cNvPr>
          <p:cNvSpPr/>
          <p:nvPr/>
        </p:nvSpPr>
        <p:spPr>
          <a:xfrm>
            <a:off x="3580089" y="712711"/>
            <a:ext cx="2661959"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3"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5354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1"/>
            <a:ext cx="10972800" cy="535531"/>
          </a:xfrm>
        </p:spPr>
        <p:txBody>
          <a:bodyPr/>
          <a:lstStyle/>
          <a:p>
            <a:r>
              <a:rPr lang="fr-FR" dirty="0"/>
              <a:t>AWS </a:t>
            </a:r>
            <a:r>
              <a:rPr lang="fr-FR" dirty="0" err="1"/>
              <a:t>Fargate</a:t>
            </a:r>
            <a:endParaRPr lang="fr-FR" dirty="0"/>
          </a:p>
        </p:txBody>
      </p:sp>
      <p:sp>
        <p:nvSpPr>
          <p:cNvPr id="3" name="Text Placeholder 2">
            <a:extLst>
              <a:ext uri="{FF2B5EF4-FFF2-40B4-BE49-F238E27FC236}">
                <a16:creationId xmlns:a16="http://schemas.microsoft.com/office/drawing/2014/main" id="{E7CC952C-1B45-450C-9D10-5C29A5189394}"/>
              </a:ext>
            </a:extLst>
          </p:cNvPr>
          <p:cNvSpPr>
            <a:spLocks noGrp="1"/>
          </p:cNvSpPr>
          <p:nvPr>
            <p:ph type="body" sz="quarter" idx="10"/>
          </p:nvPr>
        </p:nvSpPr>
        <p:spPr/>
        <p:txBody>
          <a:bodyPr/>
          <a:lstStyle/>
          <a:p>
            <a:r>
              <a:rPr lang="en-US" dirty="0"/>
              <a:t>Serverless Compute Engine For Containers</a:t>
            </a:r>
          </a:p>
        </p:txBody>
      </p:sp>
      <p:sp>
        <p:nvSpPr>
          <p:cNvPr id="31" name="Rectangle 30">
            <a:extLst>
              <a:ext uri="{FF2B5EF4-FFF2-40B4-BE49-F238E27FC236}">
                <a16:creationId xmlns:a16="http://schemas.microsoft.com/office/drawing/2014/main" id="{A957B77B-D7E6-49C4-972A-4FC37ED49209}"/>
              </a:ext>
            </a:extLst>
          </p:cNvPr>
          <p:cNvSpPr/>
          <p:nvPr/>
        </p:nvSpPr>
        <p:spPr bwMode="auto">
          <a:xfrm>
            <a:off x="2698037" y="1775682"/>
            <a:ext cx="6594087" cy="450917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32" name="Rectangle 31">
            <a:extLst>
              <a:ext uri="{FF2B5EF4-FFF2-40B4-BE49-F238E27FC236}">
                <a16:creationId xmlns:a16="http://schemas.microsoft.com/office/drawing/2014/main" id="{F84F4609-C77D-4386-A13C-DA7518C9853C}"/>
              </a:ext>
            </a:extLst>
          </p:cNvPr>
          <p:cNvSpPr/>
          <p:nvPr/>
        </p:nvSpPr>
        <p:spPr bwMode="auto">
          <a:xfrm>
            <a:off x="4796702" y="4986557"/>
            <a:ext cx="2598598" cy="4612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ECS</a:t>
            </a:r>
          </a:p>
        </p:txBody>
      </p:sp>
      <p:sp>
        <p:nvSpPr>
          <p:cNvPr id="33" name="Rectangle 32">
            <a:extLst>
              <a:ext uri="{FF2B5EF4-FFF2-40B4-BE49-F238E27FC236}">
                <a16:creationId xmlns:a16="http://schemas.microsoft.com/office/drawing/2014/main" id="{D2E3F07B-7948-4EE6-A7EB-89D074846A29}"/>
              </a:ext>
            </a:extLst>
          </p:cNvPr>
          <p:cNvSpPr/>
          <p:nvPr/>
        </p:nvSpPr>
        <p:spPr bwMode="auto">
          <a:xfrm>
            <a:off x="4131800" y="2543805"/>
            <a:ext cx="1221593"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CodeCommit</a:t>
            </a:r>
            <a:endParaRPr lang="en-US" sz="1000" b="1" dirty="0">
              <a:solidFill>
                <a:srgbClr val="FFFFFF"/>
              </a:solidFill>
              <a:latin typeface="Amazon Ember Display" panose="020F0603020204020204" pitchFamily="34" charset="0"/>
              <a:cs typeface="Segoe UI" pitchFamily="34" charset="0"/>
            </a:endParaRPr>
          </a:p>
        </p:txBody>
      </p:sp>
      <p:sp>
        <p:nvSpPr>
          <p:cNvPr id="34" name="Rectangle 33">
            <a:extLst>
              <a:ext uri="{FF2B5EF4-FFF2-40B4-BE49-F238E27FC236}">
                <a16:creationId xmlns:a16="http://schemas.microsoft.com/office/drawing/2014/main" id="{DA5889A4-1C3B-4738-A661-A34BF4530755}"/>
              </a:ext>
            </a:extLst>
          </p:cNvPr>
          <p:cNvSpPr/>
          <p:nvPr/>
        </p:nvSpPr>
        <p:spPr bwMode="auto">
          <a:xfrm>
            <a:off x="5433875" y="2543805"/>
            <a:ext cx="96315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CodeBuild</a:t>
            </a:r>
            <a:endParaRPr lang="en-US" sz="1000" b="1" dirty="0">
              <a:solidFill>
                <a:srgbClr val="FFFFFF"/>
              </a:solidFill>
              <a:latin typeface="Amazon Ember Display" panose="020F0603020204020204" pitchFamily="34" charset="0"/>
              <a:cs typeface="Segoe UI" pitchFamily="34" charset="0"/>
            </a:endParaRPr>
          </a:p>
        </p:txBody>
      </p:sp>
      <p:sp>
        <p:nvSpPr>
          <p:cNvPr id="35" name="Rectangle 34">
            <a:extLst>
              <a:ext uri="{FF2B5EF4-FFF2-40B4-BE49-F238E27FC236}">
                <a16:creationId xmlns:a16="http://schemas.microsoft.com/office/drawing/2014/main" id="{C5B066F1-D7A8-4E6D-8FB2-0EBD7F379F68}"/>
              </a:ext>
            </a:extLst>
          </p:cNvPr>
          <p:cNvSpPr/>
          <p:nvPr/>
        </p:nvSpPr>
        <p:spPr bwMode="auto">
          <a:xfrm>
            <a:off x="6477508" y="2543805"/>
            <a:ext cx="1118010"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err="1">
                <a:solidFill>
                  <a:srgbClr val="FFFFFF"/>
                </a:solidFill>
                <a:latin typeface="Amazon Ember Display" panose="020F0603020204020204" pitchFamily="34" charset="0"/>
                <a:cs typeface="Segoe UI" pitchFamily="34" charset="0"/>
              </a:rPr>
              <a:t>CodeDeploy</a:t>
            </a:r>
            <a:endParaRPr lang="en-US" sz="1000" b="1" dirty="0">
              <a:solidFill>
                <a:srgbClr val="FFFFFF"/>
              </a:solidFill>
              <a:latin typeface="Amazon Ember Display" panose="020F0603020204020204" pitchFamily="34" charset="0"/>
              <a:cs typeface="Segoe UI" pitchFamily="34" charset="0"/>
            </a:endParaRPr>
          </a:p>
        </p:txBody>
      </p:sp>
      <p:sp>
        <p:nvSpPr>
          <p:cNvPr id="36" name="Rectangle 35">
            <a:extLst>
              <a:ext uri="{FF2B5EF4-FFF2-40B4-BE49-F238E27FC236}">
                <a16:creationId xmlns:a16="http://schemas.microsoft.com/office/drawing/2014/main" id="{1ABEB8EB-5D76-4444-8024-A380EA3B9566}"/>
              </a:ext>
            </a:extLst>
          </p:cNvPr>
          <p:cNvSpPr/>
          <p:nvPr/>
        </p:nvSpPr>
        <p:spPr bwMode="auto">
          <a:xfrm>
            <a:off x="7675999" y="2543805"/>
            <a:ext cx="1381192" cy="33179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ECR</a:t>
            </a:r>
          </a:p>
        </p:txBody>
      </p:sp>
      <p:sp>
        <p:nvSpPr>
          <p:cNvPr id="37" name="Rectangle 36">
            <a:extLst>
              <a:ext uri="{FF2B5EF4-FFF2-40B4-BE49-F238E27FC236}">
                <a16:creationId xmlns:a16="http://schemas.microsoft.com/office/drawing/2014/main" id="{A7D55175-2B39-4493-97A8-37C3A6B66111}"/>
              </a:ext>
            </a:extLst>
          </p:cNvPr>
          <p:cNvSpPr/>
          <p:nvPr/>
        </p:nvSpPr>
        <p:spPr bwMode="auto">
          <a:xfrm>
            <a:off x="2899876" y="3496332"/>
            <a:ext cx="1723253" cy="61532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CloudWatch</a:t>
            </a:r>
          </a:p>
        </p:txBody>
      </p:sp>
      <p:sp>
        <p:nvSpPr>
          <p:cNvPr id="38" name="Rectangle 37">
            <a:extLst>
              <a:ext uri="{FF2B5EF4-FFF2-40B4-BE49-F238E27FC236}">
                <a16:creationId xmlns:a16="http://schemas.microsoft.com/office/drawing/2014/main" id="{304B85B1-8767-4A82-BDA7-48AEDB0BFBA1}"/>
              </a:ext>
            </a:extLst>
          </p:cNvPr>
          <p:cNvSpPr/>
          <p:nvPr/>
        </p:nvSpPr>
        <p:spPr bwMode="auto">
          <a:xfrm>
            <a:off x="7675999" y="3495474"/>
            <a:ext cx="1381192" cy="51386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ALB</a:t>
            </a:r>
          </a:p>
        </p:txBody>
      </p:sp>
      <p:sp>
        <p:nvSpPr>
          <p:cNvPr id="39" name="Rounded Rectangle 13">
            <a:extLst>
              <a:ext uri="{FF2B5EF4-FFF2-40B4-BE49-F238E27FC236}">
                <a16:creationId xmlns:a16="http://schemas.microsoft.com/office/drawing/2014/main" id="{E7C9DDB0-348E-40AB-BE57-4EFC287CD739}"/>
              </a:ext>
            </a:extLst>
          </p:cNvPr>
          <p:cNvSpPr/>
          <p:nvPr/>
        </p:nvSpPr>
        <p:spPr bwMode="auto">
          <a:xfrm>
            <a:off x="4796701" y="4176425"/>
            <a:ext cx="2598598" cy="289563"/>
          </a:xfrm>
          <a:prstGeom prst="roundRect">
            <a:avLst>
              <a:gd name="adj" fmla="val 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a:solidFill>
                  <a:srgbClr val="FFFFFF"/>
                </a:solidFill>
                <a:latin typeface="Amazon Ember Display" panose="020F0603020204020204" pitchFamily="34" charset="0"/>
                <a:cs typeface="Segoe UI" pitchFamily="34" charset="0"/>
              </a:rPr>
              <a:t>Application</a:t>
            </a:r>
          </a:p>
        </p:txBody>
      </p:sp>
      <p:pic>
        <p:nvPicPr>
          <p:cNvPr id="40" name="Graphic 43">
            <a:extLst>
              <a:ext uri="{FF2B5EF4-FFF2-40B4-BE49-F238E27FC236}">
                <a16:creationId xmlns:a16="http://schemas.microsoft.com/office/drawing/2014/main" id="{85391FF4-995B-46B8-9746-FEC4BA26D91B}"/>
              </a:ext>
            </a:extLst>
          </p:cNvPr>
          <p:cNvPicPr>
            <a:picLocks noChangeAspect="1"/>
          </p:cNvPicPr>
          <p:nvPr/>
        </p:nvPicPr>
        <p:blipFill>
          <a:blip r:embed="rId3"/>
          <a:stretch>
            <a:fillRect/>
          </a:stretch>
        </p:blipFill>
        <p:spPr>
          <a:xfrm flipH="1">
            <a:off x="10276771" y="3531827"/>
            <a:ext cx="454008" cy="441158"/>
          </a:xfrm>
          <a:prstGeom prst="rect">
            <a:avLst/>
          </a:prstGeom>
        </p:spPr>
      </p:pic>
      <p:sp>
        <p:nvSpPr>
          <p:cNvPr id="42" name="TextBox 41">
            <a:extLst>
              <a:ext uri="{FF2B5EF4-FFF2-40B4-BE49-F238E27FC236}">
                <a16:creationId xmlns:a16="http://schemas.microsoft.com/office/drawing/2014/main" id="{57A81EBD-887D-44F7-9097-4A59715E1E6F}"/>
              </a:ext>
            </a:extLst>
          </p:cNvPr>
          <p:cNvSpPr txBox="1"/>
          <p:nvPr/>
        </p:nvSpPr>
        <p:spPr>
          <a:xfrm>
            <a:off x="10153518" y="3960868"/>
            <a:ext cx="70051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User</a:t>
            </a:r>
          </a:p>
        </p:txBody>
      </p:sp>
      <p:pic>
        <p:nvPicPr>
          <p:cNvPr id="43" name="Graphic 47">
            <a:extLst>
              <a:ext uri="{FF2B5EF4-FFF2-40B4-BE49-F238E27FC236}">
                <a16:creationId xmlns:a16="http://schemas.microsoft.com/office/drawing/2014/main" id="{853C10FA-6C94-467D-A8B0-40DAAAAE423E}"/>
              </a:ext>
            </a:extLst>
          </p:cNvPr>
          <p:cNvPicPr>
            <a:picLocks noChangeAspect="1"/>
          </p:cNvPicPr>
          <p:nvPr/>
        </p:nvPicPr>
        <p:blipFill>
          <a:blip r:embed="rId3"/>
          <a:stretch>
            <a:fillRect/>
          </a:stretch>
        </p:blipFill>
        <p:spPr>
          <a:xfrm flipH="1">
            <a:off x="1873468" y="2488554"/>
            <a:ext cx="454008" cy="441158"/>
          </a:xfrm>
          <a:prstGeom prst="rect">
            <a:avLst/>
          </a:prstGeom>
        </p:spPr>
      </p:pic>
      <p:sp>
        <p:nvSpPr>
          <p:cNvPr id="44" name="TextBox 43">
            <a:extLst>
              <a:ext uri="{FF2B5EF4-FFF2-40B4-BE49-F238E27FC236}">
                <a16:creationId xmlns:a16="http://schemas.microsoft.com/office/drawing/2014/main" id="{1AB677D9-5BDD-455F-A487-B8E3DEE89EA2}"/>
              </a:ext>
            </a:extLst>
          </p:cNvPr>
          <p:cNvSpPr txBox="1"/>
          <p:nvPr/>
        </p:nvSpPr>
        <p:spPr>
          <a:xfrm>
            <a:off x="1743091" y="2884141"/>
            <a:ext cx="791883" cy="453970"/>
          </a:xfrm>
          <a:prstGeom prst="rect">
            <a:avLst/>
          </a:prstGeom>
          <a:noFill/>
        </p:spPr>
        <p:txBody>
          <a:bodyPr wrap="none" lIns="152400" tIns="121920" rIns="152400" bIns="121920" rtlCol="0">
            <a:spAutoFit/>
          </a:bodyPr>
          <a:lstStyle/>
          <a:p>
            <a:pPr defTabSz="914099" eaLnBrk="0" fontAlgn="base" hangingPunct="0">
              <a:lnSpc>
                <a:spcPct val="90000"/>
              </a:lnSpc>
              <a:spcBef>
                <a:spcPct val="0"/>
              </a:spcBef>
              <a:spcAft>
                <a:spcPts val="1500"/>
              </a:spcAft>
              <a:defRPr/>
            </a:pPr>
            <a:r>
              <a:rPr lang="en-US" sz="1500" dirty="0">
                <a:gradFill>
                  <a:gsLst>
                    <a:gs pos="2917">
                      <a:srgbClr val="FFFFFF"/>
                    </a:gs>
                    <a:gs pos="30000">
                      <a:srgbClr val="FFFFFF"/>
                    </a:gs>
                  </a:gsLst>
                  <a:lin ang="5400000" scaled="0"/>
                </a:gradFill>
                <a:latin typeface="Amazon Ember Display" panose="020F0603020204020204" pitchFamily="34" charset="0"/>
              </a:rPr>
              <a:t>Team</a:t>
            </a:r>
          </a:p>
        </p:txBody>
      </p:sp>
      <p:cxnSp>
        <p:nvCxnSpPr>
          <p:cNvPr id="47" name="Elbow Connector 32">
            <a:extLst>
              <a:ext uri="{FF2B5EF4-FFF2-40B4-BE49-F238E27FC236}">
                <a16:creationId xmlns:a16="http://schemas.microsoft.com/office/drawing/2014/main" id="{DBD02BDE-773B-4803-AE18-1F964C87494A}"/>
              </a:ext>
            </a:extLst>
          </p:cNvPr>
          <p:cNvCxnSpPr>
            <a:cxnSpLocks/>
            <a:stCxn id="32" idx="1"/>
            <a:endCxn id="37" idx="2"/>
          </p:cNvCxnSpPr>
          <p:nvPr/>
        </p:nvCxnSpPr>
        <p:spPr>
          <a:xfrm rot="10800000">
            <a:off x="3761504" y="4111653"/>
            <a:ext cx="1035199" cy="1105518"/>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35">
            <a:extLst>
              <a:ext uri="{FF2B5EF4-FFF2-40B4-BE49-F238E27FC236}">
                <a16:creationId xmlns:a16="http://schemas.microsoft.com/office/drawing/2014/main" id="{666842F3-73A0-47F7-8BC9-538D8D485ADD}"/>
              </a:ext>
            </a:extLst>
          </p:cNvPr>
          <p:cNvCxnSpPr>
            <a:cxnSpLocks/>
            <a:stCxn id="38" idx="2"/>
            <a:endCxn id="39" idx="3"/>
          </p:cNvCxnSpPr>
          <p:nvPr/>
        </p:nvCxnSpPr>
        <p:spPr>
          <a:xfrm rot="5400000">
            <a:off x="7725013" y="3679624"/>
            <a:ext cx="311869" cy="971296"/>
          </a:xfrm>
          <a:prstGeom prst="bentConnector2">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4">
            <a:extLst>
              <a:ext uri="{FF2B5EF4-FFF2-40B4-BE49-F238E27FC236}">
                <a16:creationId xmlns:a16="http://schemas.microsoft.com/office/drawing/2014/main" id="{3151FFF5-331A-4D6D-BD6F-992022461084}"/>
              </a:ext>
            </a:extLst>
          </p:cNvPr>
          <p:cNvCxnSpPr>
            <a:cxnSpLocks/>
            <a:endCxn id="34" idx="2"/>
          </p:cNvCxnSpPr>
          <p:nvPr/>
        </p:nvCxnSpPr>
        <p:spPr>
          <a:xfrm>
            <a:off x="5175433" y="2875595"/>
            <a:ext cx="740018" cy="8546"/>
          </a:xfrm>
          <a:prstGeom prst="bentConnector4">
            <a:avLst>
              <a:gd name="adj1" fmla="val -472"/>
              <a:gd name="adj2" fmla="val 3594118"/>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51">
            <a:extLst>
              <a:ext uri="{FF2B5EF4-FFF2-40B4-BE49-F238E27FC236}">
                <a16:creationId xmlns:a16="http://schemas.microsoft.com/office/drawing/2014/main" id="{764E6F92-5A6B-4315-98A2-A8D24F07DBC4}"/>
              </a:ext>
            </a:extLst>
          </p:cNvPr>
          <p:cNvCxnSpPr>
            <a:cxnSpLocks/>
            <a:stCxn id="34" idx="0"/>
            <a:endCxn id="36" idx="0"/>
          </p:cNvCxnSpPr>
          <p:nvPr/>
        </p:nvCxnSpPr>
        <p:spPr>
          <a:xfrm rot="5400000" flipH="1" flipV="1">
            <a:off x="7141023" y="1318233"/>
            <a:ext cx="12700" cy="2451144"/>
          </a:xfrm>
          <a:prstGeom prst="bentConnector3">
            <a:avLst>
              <a:gd name="adj1" fmla="val 1800000"/>
            </a:avLst>
          </a:prstGeom>
          <a:ln w="19050">
            <a:solidFill>
              <a:srgbClr val="8FA7C4"/>
            </a:solidFill>
            <a:headEnd type="none" w="med" len="sm"/>
            <a:tailEnd type="none" w="lg" len="lg"/>
          </a:ln>
        </p:spPr>
        <p:style>
          <a:lnRef idx="1">
            <a:schemeClr val="accent1"/>
          </a:lnRef>
          <a:fillRef idx="0">
            <a:schemeClr val="accent1"/>
          </a:fillRef>
          <a:effectRef idx="0">
            <a:schemeClr val="accent1"/>
          </a:effectRef>
          <a:fontRef idx="minor">
            <a:schemeClr val="tx1"/>
          </a:fontRef>
        </p:style>
      </p:cxnSp>
      <p:cxnSp>
        <p:nvCxnSpPr>
          <p:cNvPr id="51" name="Elbow Connector 54">
            <a:extLst>
              <a:ext uri="{FF2B5EF4-FFF2-40B4-BE49-F238E27FC236}">
                <a16:creationId xmlns:a16="http://schemas.microsoft.com/office/drawing/2014/main" id="{A14B9E54-8386-4412-A6D4-FA065E3951AE}"/>
              </a:ext>
            </a:extLst>
          </p:cNvPr>
          <p:cNvCxnSpPr>
            <a:cxnSpLocks/>
            <a:stCxn id="35" idx="2"/>
            <a:endCxn id="39" idx="0"/>
          </p:cNvCxnSpPr>
          <p:nvPr/>
        </p:nvCxnSpPr>
        <p:spPr>
          <a:xfrm rot="5400000">
            <a:off x="5915842" y="3055754"/>
            <a:ext cx="1300830" cy="940513"/>
          </a:xfrm>
          <a:prstGeom prst="bentConnector3">
            <a:avLst>
              <a:gd name="adj1" fmla="val 50000"/>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AF4EC3-562D-4D37-B200-94A2929D01A5}"/>
              </a:ext>
            </a:extLst>
          </p:cNvPr>
          <p:cNvSpPr/>
          <p:nvPr/>
        </p:nvSpPr>
        <p:spPr bwMode="auto">
          <a:xfrm>
            <a:off x="4796700" y="4526313"/>
            <a:ext cx="2598598" cy="34064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App Mesh</a:t>
            </a:r>
          </a:p>
        </p:txBody>
      </p:sp>
      <p:sp useBgFill="1">
        <p:nvSpPr>
          <p:cNvPr id="53" name="Rectangle 52">
            <a:extLst>
              <a:ext uri="{FF2B5EF4-FFF2-40B4-BE49-F238E27FC236}">
                <a16:creationId xmlns:a16="http://schemas.microsoft.com/office/drawing/2014/main" id="{78E62D5B-7412-47EA-A596-CD064095AE18}"/>
              </a:ext>
            </a:extLst>
          </p:cNvPr>
          <p:cNvSpPr/>
          <p:nvPr/>
        </p:nvSpPr>
        <p:spPr bwMode="auto">
          <a:xfrm rot="16200000">
            <a:off x="6853507" y="5116915"/>
            <a:ext cx="1543103" cy="36189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pPr>
            <a:r>
              <a:rPr lang="en-US" sz="1000" b="1" dirty="0">
                <a:solidFill>
                  <a:srgbClr val="FFFFFF"/>
                </a:solidFill>
                <a:latin typeface="Amazon Ember Display" panose="020F0603020204020204" pitchFamily="34" charset="0"/>
                <a:cs typeface="Segoe UI" pitchFamily="34" charset="0"/>
              </a:rPr>
              <a:t>CloudFormation</a:t>
            </a:r>
          </a:p>
        </p:txBody>
      </p:sp>
      <p:sp>
        <p:nvSpPr>
          <p:cNvPr id="54" name="Rectangle 53">
            <a:extLst>
              <a:ext uri="{FF2B5EF4-FFF2-40B4-BE49-F238E27FC236}">
                <a16:creationId xmlns:a16="http://schemas.microsoft.com/office/drawing/2014/main" id="{B2E69220-0CA6-4E75-86B3-1BE787074AE1}"/>
              </a:ext>
            </a:extLst>
          </p:cNvPr>
          <p:cNvSpPr/>
          <p:nvPr/>
        </p:nvSpPr>
        <p:spPr bwMode="auto">
          <a:xfrm>
            <a:off x="4390242" y="1925017"/>
            <a:ext cx="3050418" cy="331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500" b="1" dirty="0" err="1">
                <a:solidFill>
                  <a:schemeClr val="accent1"/>
                </a:solidFill>
                <a:latin typeface="Amazon Ember Display" panose="020F0603020204020204" pitchFamily="34" charset="0"/>
                <a:cs typeface="Segoe UI" pitchFamily="34" charset="0"/>
              </a:rPr>
              <a:t>CodePipeline</a:t>
            </a:r>
            <a:endParaRPr lang="en-US" sz="1500" b="1" dirty="0">
              <a:solidFill>
                <a:schemeClr val="accent1"/>
              </a:solidFill>
              <a:latin typeface="Amazon Ember Display" panose="020F0603020204020204" pitchFamily="34" charset="0"/>
              <a:cs typeface="Segoe UI" pitchFamily="34" charset="0"/>
            </a:endParaRPr>
          </a:p>
        </p:txBody>
      </p:sp>
      <p:sp>
        <p:nvSpPr>
          <p:cNvPr id="56" name="Rectangle 55">
            <a:extLst>
              <a:ext uri="{FF2B5EF4-FFF2-40B4-BE49-F238E27FC236}">
                <a16:creationId xmlns:a16="http://schemas.microsoft.com/office/drawing/2014/main" id="{B5FC8660-3E1F-D74A-BC14-026DD07482B3}"/>
              </a:ext>
            </a:extLst>
          </p:cNvPr>
          <p:cNvSpPr/>
          <p:nvPr/>
        </p:nvSpPr>
        <p:spPr bwMode="auto">
          <a:xfrm>
            <a:off x="4796701" y="5582703"/>
            <a:ext cx="2598600" cy="4867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r>
              <a:rPr lang="en-US" sz="1000" b="1" dirty="0" err="1">
                <a:solidFill>
                  <a:srgbClr val="FFFFFF"/>
                </a:solidFill>
                <a:latin typeface="Amazon Ember Display" panose="020F0603020204020204" pitchFamily="34" charset="0"/>
                <a:cs typeface="Segoe UI" pitchFamily="34" charset="0"/>
              </a:rPr>
              <a:t>Fargate</a:t>
            </a:r>
            <a:endParaRPr lang="en-US" sz="1000" b="1" dirty="0">
              <a:solidFill>
                <a:srgbClr val="FFFFFF"/>
              </a:solidFill>
              <a:latin typeface="Amazon Ember Display" panose="020F0603020204020204" pitchFamily="34" charset="0"/>
              <a:cs typeface="Segoe UI" pitchFamily="34" charset="0"/>
            </a:endParaRPr>
          </a:p>
        </p:txBody>
      </p:sp>
      <p:cxnSp>
        <p:nvCxnSpPr>
          <p:cNvPr id="8" name="Straight Arrow Connector 7">
            <a:extLst>
              <a:ext uri="{FF2B5EF4-FFF2-40B4-BE49-F238E27FC236}">
                <a16:creationId xmlns:a16="http://schemas.microsoft.com/office/drawing/2014/main" id="{5BEF2D2C-2E95-4A99-A937-76D776712558}"/>
              </a:ext>
            </a:extLst>
          </p:cNvPr>
          <p:cNvCxnSpPr>
            <a:cxnSpLocks/>
            <a:endCxn id="38" idx="3"/>
          </p:cNvCxnSpPr>
          <p:nvPr/>
        </p:nvCxnSpPr>
        <p:spPr>
          <a:xfrm flipH="1">
            <a:off x="9057191" y="3752406"/>
            <a:ext cx="1133272"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529694-428D-4989-86DB-ADA31F30C2AB}"/>
              </a:ext>
            </a:extLst>
          </p:cNvPr>
          <p:cNvCxnSpPr>
            <a:cxnSpLocks/>
            <a:endCxn id="33" idx="1"/>
          </p:cNvCxnSpPr>
          <p:nvPr/>
        </p:nvCxnSpPr>
        <p:spPr>
          <a:xfrm>
            <a:off x="2407957" y="2709700"/>
            <a:ext cx="1723843" cy="0"/>
          </a:xfrm>
          <a:prstGeom prst="straightConnector1">
            <a:avLst/>
          </a:prstGeom>
          <a:ln w="19050">
            <a:solidFill>
              <a:srgbClr val="8FA7C4"/>
            </a:solidFill>
            <a:headEnd type="none" w="med" len="sm"/>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7A0A142-8A65-4010-8591-9BEA80B753D6}"/>
              </a:ext>
            </a:extLst>
          </p:cNvPr>
          <p:cNvSpPr/>
          <p:nvPr/>
        </p:nvSpPr>
        <p:spPr>
          <a:xfrm>
            <a:off x="4273136" y="5192411"/>
            <a:ext cx="3674208" cy="12219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latin typeface="Amazon Ember Display" panose="020F0603020204020204" pitchFamily="34" charset="0"/>
            </a:endParaRPr>
          </a:p>
        </p:txBody>
      </p:sp>
    </p:spTree>
    <p:extLst>
      <p:ext uri="{BB962C8B-B14F-4D97-AF65-F5344CB8AC3E}">
        <p14:creationId xmlns:p14="http://schemas.microsoft.com/office/powerpoint/2010/main" val="14124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9" y="712711"/>
            <a:ext cx="5027148" cy="3481127"/>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2"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Windows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Containerized Apps / Serverless / Static Hosting?</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1037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Containerized 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Linux</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67078" y="2181425"/>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b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mazon Ember Display" panose="020F0603020204020204" pitchFamily="34" charset="0"/>
              </a:endParaRPr>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a:endCxn id="163" idx="2"/>
          </p:cNvCxnSpPr>
          <p:nvPr/>
        </p:nvCxnSpPr>
        <p:spPr>
          <a:xfrm flipV="1">
            <a:off x="10949766" y="2624099"/>
            <a:ext cx="321954" cy="60620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24391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36" grpId="0" animBg="1"/>
      <p:bldP spid="40" grpId="0" animBg="1"/>
      <p:bldP spid="41" grpId="0" animBg="1"/>
      <p:bldP spid="42" grpId="0" animBg="1"/>
      <p:bldP spid="45" grpId="0"/>
      <p:bldP spid="49" grpId="0"/>
      <p:bldP spid="50" grpId="0"/>
      <p:bldP spid="51" grpId="0" animBg="1"/>
      <p:bldP spid="54" grpId="0"/>
      <p:bldP spid="57" grpId="0"/>
      <p:bldP spid="61" grpId="0"/>
      <p:bldP spid="70" grpId="0"/>
      <p:bldP spid="7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1FD82C-34FC-4B6E-87C0-FE2049587D15}"/>
              </a:ext>
            </a:extLst>
          </p:cNvPr>
          <p:cNvSpPr>
            <a:spLocks noGrp="1"/>
          </p:cNvSpPr>
          <p:nvPr>
            <p:ph type="title"/>
          </p:nvPr>
        </p:nvSpPr>
        <p:spPr>
          <a:xfrm>
            <a:off x="609600" y="914401"/>
            <a:ext cx="10972800" cy="535531"/>
          </a:xfrm>
        </p:spPr>
        <p:txBody>
          <a:bodyPr/>
          <a:lstStyle/>
          <a:p>
            <a:r>
              <a:rPr lang="en-US" dirty="0"/>
              <a:t>AWS App Runner</a:t>
            </a:r>
          </a:p>
        </p:txBody>
      </p:sp>
      <p:sp>
        <p:nvSpPr>
          <p:cNvPr id="2" name="Text Placeholder 1">
            <a:extLst>
              <a:ext uri="{FF2B5EF4-FFF2-40B4-BE49-F238E27FC236}">
                <a16:creationId xmlns:a16="http://schemas.microsoft.com/office/drawing/2014/main" id="{D92CBC17-E5A8-4394-B7EE-AA5713B14D4E}"/>
              </a:ext>
            </a:extLst>
          </p:cNvPr>
          <p:cNvSpPr>
            <a:spLocks noGrp="1"/>
          </p:cNvSpPr>
          <p:nvPr>
            <p:ph type="body" sz="quarter" idx="10"/>
          </p:nvPr>
        </p:nvSpPr>
        <p:spPr/>
        <p:txBody>
          <a:bodyPr/>
          <a:lstStyle/>
          <a:p>
            <a:r>
              <a:rPr lang="en-US" dirty="0"/>
              <a:t>Fully managed service for Web application and API hosting Services</a:t>
            </a:r>
          </a:p>
        </p:txBody>
      </p:sp>
      <p:grpSp>
        <p:nvGrpSpPr>
          <p:cNvPr id="23" name="Group 22">
            <a:extLst>
              <a:ext uri="{FF2B5EF4-FFF2-40B4-BE49-F238E27FC236}">
                <a16:creationId xmlns:a16="http://schemas.microsoft.com/office/drawing/2014/main" id="{E3F59065-41AC-457E-9B78-5FC4869FC226}"/>
              </a:ext>
            </a:extLst>
          </p:cNvPr>
          <p:cNvGrpSpPr/>
          <p:nvPr/>
        </p:nvGrpSpPr>
        <p:grpSpPr>
          <a:xfrm>
            <a:off x="686509" y="5154257"/>
            <a:ext cx="4302231" cy="525780"/>
            <a:chOff x="467434" y="5154257"/>
            <a:chExt cx="4302231" cy="525780"/>
          </a:xfrm>
        </p:grpSpPr>
        <p:grpSp>
          <p:nvGrpSpPr>
            <p:cNvPr id="48" name="Group 47">
              <a:extLst>
                <a:ext uri="{FF2B5EF4-FFF2-40B4-BE49-F238E27FC236}">
                  <a16:creationId xmlns:a16="http://schemas.microsoft.com/office/drawing/2014/main" id="{97788764-B3DE-4D72-A1C7-67FAB566F6A7}"/>
                </a:ext>
              </a:extLst>
            </p:cNvPr>
            <p:cNvGrpSpPr/>
            <p:nvPr/>
          </p:nvGrpSpPr>
          <p:grpSpPr>
            <a:xfrm>
              <a:off x="1667264" y="5154257"/>
              <a:ext cx="3102401" cy="525780"/>
              <a:chOff x="3888582" y="6448256"/>
              <a:chExt cx="3722881" cy="630936"/>
            </a:xfrm>
          </p:grpSpPr>
          <p:cxnSp>
            <p:nvCxnSpPr>
              <p:cNvPr id="24" name="Straight Connector 23">
                <a:extLst>
                  <a:ext uri="{FF2B5EF4-FFF2-40B4-BE49-F238E27FC236}">
                    <a16:creationId xmlns:a16="http://schemas.microsoft.com/office/drawing/2014/main" id="{4ABB12FD-F1A7-4EE6-BD07-CABD03922AD4}"/>
                  </a:ext>
                </a:extLst>
              </p:cNvPr>
              <p:cNvCxnSpPr>
                <a:cxnSpLocks/>
              </p:cNvCxnSpPr>
              <p:nvPr/>
            </p:nvCxnSpPr>
            <p:spPr>
              <a:xfrm flipH="1">
                <a:off x="3888582" y="6763545"/>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4" name="Graphic 14">
                <a:extLst>
                  <a:ext uri="{FF2B5EF4-FFF2-40B4-BE49-F238E27FC236}">
                    <a16:creationId xmlns:a16="http://schemas.microsoft.com/office/drawing/2014/main" id="{A5F19BB0-437A-3948-A317-F8192FE1EEC6}"/>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699" y="6448256"/>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2">
                <a:extLst>
                  <a:ext uri="{FF2B5EF4-FFF2-40B4-BE49-F238E27FC236}">
                    <a16:creationId xmlns:a16="http://schemas.microsoft.com/office/drawing/2014/main" id="{B86B1CC5-23BD-8646-99E8-AB8238846211}"/>
                  </a:ext>
                </a:extLst>
              </p:cNvPr>
              <p:cNvSpPr txBox="1">
                <a:spLocks noChangeArrowheads="1"/>
              </p:cNvSpPr>
              <p:nvPr/>
            </p:nvSpPr>
            <p:spPr bwMode="auto">
              <a:xfrm>
                <a:off x="5331814" y="6625225"/>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AWS Fargate</a:t>
                </a:r>
              </a:p>
            </p:txBody>
          </p:sp>
        </p:grpSp>
        <p:sp>
          <p:nvSpPr>
            <p:cNvPr id="5" name="Cube 4">
              <a:extLst>
                <a:ext uri="{FF2B5EF4-FFF2-40B4-BE49-F238E27FC236}">
                  <a16:creationId xmlns:a16="http://schemas.microsoft.com/office/drawing/2014/main" id="{BF744785-77E7-6947-A2B8-8DB722D37CB5}"/>
                </a:ext>
              </a:extLst>
            </p:cNvPr>
            <p:cNvSpPr/>
            <p:nvPr/>
          </p:nvSpPr>
          <p:spPr bwMode="auto">
            <a:xfrm>
              <a:off x="467434" y="5240373"/>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B0E4ABA-51CE-4BC1-AE0E-CF5C4D67ACF7}"/>
              </a:ext>
            </a:extLst>
          </p:cNvPr>
          <p:cNvGrpSpPr/>
          <p:nvPr/>
        </p:nvGrpSpPr>
        <p:grpSpPr>
          <a:xfrm>
            <a:off x="686509" y="4343078"/>
            <a:ext cx="4302231" cy="525780"/>
            <a:chOff x="467434" y="4212108"/>
            <a:chExt cx="4302231" cy="525780"/>
          </a:xfrm>
        </p:grpSpPr>
        <p:grpSp>
          <p:nvGrpSpPr>
            <p:cNvPr id="47" name="Group 46">
              <a:extLst>
                <a:ext uri="{FF2B5EF4-FFF2-40B4-BE49-F238E27FC236}">
                  <a16:creationId xmlns:a16="http://schemas.microsoft.com/office/drawing/2014/main" id="{59C21220-0D70-4DD1-B1DB-74DE7D801BF1}"/>
                </a:ext>
              </a:extLst>
            </p:cNvPr>
            <p:cNvGrpSpPr/>
            <p:nvPr/>
          </p:nvGrpSpPr>
          <p:grpSpPr>
            <a:xfrm>
              <a:off x="1667264" y="4212108"/>
              <a:ext cx="3102401" cy="525780"/>
              <a:chOff x="3888582" y="5161841"/>
              <a:chExt cx="3722881" cy="630936"/>
            </a:xfrm>
          </p:grpSpPr>
          <p:cxnSp>
            <p:nvCxnSpPr>
              <p:cNvPr id="35" name="Straight Connector 34">
                <a:extLst>
                  <a:ext uri="{FF2B5EF4-FFF2-40B4-BE49-F238E27FC236}">
                    <a16:creationId xmlns:a16="http://schemas.microsoft.com/office/drawing/2014/main" id="{F1793366-2EE5-4127-8CBB-ECD84F8D8233}"/>
                  </a:ext>
                </a:extLst>
              </p:cNvPr>
              <p:cNvCxnSpPr>
                <a:cxnSpLocks/>
              </p:cNvCxnSpPr>
              <p:nvPr/>
            </p:nvCxnSpPr>
            <p:spPr>
              <a:xfrm flipH="1">
                <a:off x="3888582" y="5477130"/>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C0D738E2-83C6-884B-9F52-2A3594FDE487}"/>
                  </a:ext>
                </a:extLst>
              </p:cNvPr>
              <p:cNvPicPr preferRelativeResize="0">
                <a:picLocks/>
              </p:cNvPicPr>
              <p:nvPr/>
            </p:nvPicPr>
            <p:blipFill>
              <a:blip r:embed="rId4">
                <a:extLst>
                  <a:ext uri="{96DAC541-7B7A-43D3-8B79-37D633B846F1}">
                    <asvg:svgBlip xmlns:asvg="http://schemas.microsoft.com/office/drawing/2016/SVG/main" r:embed="rId5"/>
                  </a:ext>
                </a:extLst>
              </a:blip>
              <a:stretch>
                <a:fillRect/>
              </a:stretch>
            </p:blipFill>
            <p:spPr>
              <a:xfrm>
                <a:off x="4606598" y="5161841"/>
                <a:ext cx="630936" cy="630936"/>
              </a:xfrm>
              <a:prstGeom prst="rect">
                <a:avLst/>
              </a:prstGeom>
            </p:spPr>
          </p:pic>
          <p:sp>
            <p:nvSpPr>
              <p:cNvPr id="16" name="TextBox 12">
                <a:extLst>
                  <a:ext uri="{FF2B5EF4-FFF2-40B4-BE49-F238E27FC236}">
                    <a16:creationId xmlns:a16="http://schemas.microsoft.com/office/drawing/2014/main" id="{AB798653-167B-F847-BCD0-65492D8E696E}"/>
                  </a:ext>
                </a:extLst>
              </p:cNvPr>
              <p:cNvSpPr txBox="1">
                <a:spLocks noChangeArrowheads="1"/>
              </p:cNvSpPr>
              <p:nvPr/>
            </p:nvSpPr>
            <p:spPr bwMode="auto">
              <a:xfrm>
                <a:off x="5331814" y="5338810"/>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ECS</a:t>
                </a:r>
              </a:p>
            </p:txBody>
          </p:sp>
        </p:grpSp>
        <p:sp>
          <p:nvSpPr>
            <p:cNvPr id="4" name="Cube 3">
              <a:extLst>
                <a:ext uri="{FF2B5EF4-FFF2-40B4-BE49-F238E27FC236}">
                  <a16:creationId xmlns:a16="http://schemas.microsoft.com/office/drawing/2014/main" id="{005C5384-972B-924E-826D-7F3BE5295F68}"/>
                </a:ext>
              </a:extLst>
            </p:cNvPr>
            <p:cNvSpPr/>
            <p:nvPr/>
          </p:nvSpPr>
          <p:spPr bwMode="auto">
            <a:xfrm>
              <a:off x="467434" y="4293032"/>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2A7D3C8-BA68-4124-B083-5AC42B45196A}"/>
              </a:ext>
            </a:extLst>
          </p:cNvPr>
          <p:cNvGrpSpPr/>
          <p:nvPr/>
        </p:nvGrpSpPr>
        <p:grpSpPr>
          <a:xfrm>
            <a:off x="686509" y="3531898"/>
            <a:ext cx="4324721" cy="525780"/>
            <a:chOff x="467434" y="3269960"/>
            <a:chExt cx="4324721" cy="525780"/>
          </a:xfrm>
        </p:grpSpPr>
        <p:grpSp>
          <p:nvGrpSpPr>
            <p:cNvPr id="46" name="Group 45">
              <a:extLst>
                <a:ext uri="{FF2B5EF4-FFF2-40B4-BE49-F238E27FC236}">
                  <a16:creationId xmlns:a16="http://schemas.microsoft.com/office/drawing/2014/main" id="{0239A8E2-0FDE-46E3-A3DA-0587E030AF2C}"/>
                </a:ext>
              </a:extLst>
            </p:cNvPr>
            <p:cNvGrpSpPr/>
            <p:nvPr/>
          </p:nvGrpSpPr>
          <p:grpSpPr>
            <a:xfrm>
              <a:off x="1667264" y="3269960"/>
              <a:ext cx="3124891" cy="525780"/>
              <a:chOff x="3888582" y="3904477"/>
              <a:chExt cx="3749869" cy="630936"/>
            </a:xfrm>
          </p:grpSpPr>
          <p:cxnSp>
            <p:nvCxnSpPr>
              <p:cNvPr id="36" name="Straight Connector 35">
                <a:extLst>
                  <a:ext uri="{FF2B5EF4-FFF2-40B4-BE49-F238E27FC236}">
                    <a16:creationId xmlns:a16="http://schemas.microsoft.com/office/drawing/2014/main" id="{1B888A8F-5836-4713-875B-61531E06411C}"/>
                  </a:ext>
                </a:extLst>
              </p:cNvPr>
              <p:cNvCxnSpPr>
                <a:cxnSpLocks/>
              </p:cNvCxnSpPr>
              <p:nvPr/>
            </p:nvCxnSpPr>
            <p:spPr>
              <a:xfrm flipH="1">
                <a:off x="3888582" y="4219766"/>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0" name="Graphic 6">
                <a:extLst>
                  <a:ext uri="{FF2B5EF4-FFF2-40B4-BE49-F238E27FC236}">
                    <a16:creationId xmlns:a16="http://schemas.microsoft.com/office/drawing/2014/main" id="{30A6EB5C-4F6B-6A4C-BBD2-09D48E1B5946}"/>
                  </a:ext>
                </a:extLst>
              </p:cNvPr>
              <p:cNvPicPr preferRelativeResize="0">
                <a:picLocks noChangeArrowheads="1"/>
              </p:cNvPicPr>
              <p:nvPr/>
            </p:nvPicPr>
            <p:blipFill>
              <a:blip r:embed="rId6"/>
              <a:srcRect/>
              <a:stretch/>
            </p:blipFill>
            <p:spPr bwMode="auto">
              <a:xfrm>
                <a:off x="4601699" y="3904477"/>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A527E936-DFFB-E441-851C-011BF31D00A3}"/>
                  </a:ext>
                </a:extLst>
              </p:cNvPr>
              <p:cNvSpPr txBox="1">
                <a:spLocks noChangeArrowheads="1"/>
              </p:cNvSpPr>
              <p:nvPr/>
            </p:nvSpPr>
            <p:spPr bwMode="auto">
              <a:xfrm>
                <a:off x="5358802" y="4081446"/>
                <a:ext cx="2279649"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Elastic Load Balancing</a:t>
                </a:r>
              </a:p>
            </p:txBody>
          </p:sp>
        </p:grpSp>
        <p:sp>
          <p:nvSpPr>
            <p:cNvPr id="3" name="Cube 2">
              <a:extLst>
                <a:ext uri="{FF2B5EF4-FFF2-40B4-BE49-F238E27FC236}">
                  <a16:creationId xmlns:a16="http://schemas.microsoft.com/office/drawing/2014/main" id="{26207A18-45DA-9E4A-B210-3FA68CDDEE70}"/>
                </a:ext>
              </a:extLst>
            </p:cNvPr>
            <p:cNvSpPr/>
            <p:nvPr/>
          </p:nvSpPr>
          <p:spPr bwMode="auto">
            <a:xfrm>
              <a:off x="467434" y="3354967"/>
              <a:ext cx="1401973" cy="353547"/>
            </a:xfrm>
            <a:prstGeom prst="cube">
              <a:avLst>
                <a:gd name="adj" fmla="val 70857"/>
              </a:avLst>
            </a:prstGeom>
            <a:solidFill>
              <a:srgbClr val="A16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95D1CD45-9127-4C53-BAA8-2B68C7108535}"/>
              </a:ext>
            </a:extLst>
          </p:cNvPr>
          <p:cNvGrpSpPr/>
          <p:nvPr/>
        </p:nvGrpSpPr>
        <p:grpSpPr>
          <a:xfrm>
            <a:off x="686509" y="2720718"/>
            <a:ext cx="4302231" cy="525780"/>
            <a:chOff x="467434" y="2327812"/>
            <a:chExt cx="4302231" cy="525780"/>
          </a:xfrm>
        </p:grpSpPr>
        <p:grpSp>
          <p:nvGrpSpPr>
            <p:cNvPr id="45" name="Group 44">
              <a:extLst>
                <a:ext uri="{FF2B5EF4-FFF2-40B4-BE49-F238E27FC236}">
                  <a16:creationId xmlns:a16="http://schemas.microsoft.com/office/drawing/2014/main" id="{3480BF12-B360-4DC9-A424-510D7414F469}"/>
                </a:ext>
              </a:extLst>
            </p:cNvPr>
            <p:cNvGrpSpPr/>
            <p:nvPr/>
          </p:nvGrpSpPr>
          <p:grpSpPr>
            <a:xfrm>
              <a:off x="1667264" y="2327812"/>
              <a:ext cx="3102401" cy="525780"/>
              <a:chOff x="3888582" y="2652735"/>
              <a:chExt cx="3722881" cy="630936"/>
            </a:xfrm>
          </p:grpSpPr>
          <p:cxnSp>
            <p:nvCxnSpPr>
              <p:cNvPr id="37" name="Straight Connector 36">
                <a:extLst>
                  <a:ext uri="{FF2B5EF4-FFF2-40B4-BE49-F238E27FC236}">
                    <a16:creationId xmlns:a16="http://schemas.microsoft.com/office/drawing/2014/main" id="{301F4A73-4836-4BC1-85D3-67E0294380D0}"/>
                  </a:ext>
                </a:extLst>
              </p:cNvPr>
              <p:cNvCxnSpPr>
                <a:cxnSpLocks/>
              </p:cNvCxnSpPr>
              <p:nvPr/>
            </p:nvCxnSpPr>
            <p:spPr>
              <a:xfrm flipH="1">
                <a:off x="3888582" y="2968024"/>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7" name="Graphic 19">
                <a:extLst>
                  <a:ext uri="{FF2B5EF4-FFF2-40B4-BE49-F238E27FC236}">
                    <a16:creationId xmlns:a16="http://schemas.microsoft.com/office/drawing/2014/main" id="{29519B3E-5270-9A46-9626-EEE04B7BBBFA}"/>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699" y="2652735"/>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1">
                <a:extLst>
                  <a:ext uri="{FF2B5EF4-FFF2-40B4-BE49-F238E27FC236}">
                    <a16:creationId xmlns:a16="http://schemas.microsoft.com/office/drawing/2014/main" id="{418D4CB5-D1A1-1B4A-B5A4-72BD69734F51}"/>
                  </a:ext>
                </a:extLst>
              </p:cNvPr>
              <p:cNvSpPr txBox="1">
                <a:spLocks noChangeArrowheads="1"/>
              </p:cNvSpPr>
              <p:nvPr/>
            </p:nvSpPr>
            <p:spPr bwMode="auto">
              <a:xfrm>
                <a:off x="5319113" y="2829704"/>
                <a:ext cx="2292350"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AWS Auto Scaling</a:t>
                </a:r>
              </a:p>
            </p:txBody>
          </p:sp>
        </p:grpSp>
        <p:sp>
          <p:nvSpPr>
            <p:cNvPr id="7" name="Cube 6">
              <a:extLst>
                <a:ext uri="{FF2B5EF4-FFF2-40B4-BE49-F238E27FC236}">
                  <a16:creationId xmlns:a16="http://schemas.microsoft.com/office/drawing/2014/main" id="{90ACDDEA-B29A-9542-8641-A4CB37A7196C}"/>
                </a:ext>
              </a:extLst>
            </p:cNvPr>
            <p:cNvSpPr/>
            <p:nvPr/>
          </p:nvSpPr>
          <p:spPr bwMode="auto">
            <a:xfrm>
              <a:off x="467434" y="2412818"/>
              <a:ext cx="1401973" cy="353547"/>
            </a:xfrm>
            <a:prstGeom prst="cube">
              <a:avLst>
                <a:gd name="adj" fmla="val 70857"/>
              </a:avLst>
            </a:prstGeom>
            <a:solidFill>
              <a:srgbClr val="D8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0A45D3C-5DB4-4C76-9914-FC4D9DFA29B3}"/>
              </a:ext>
            </a:extLst>
          </p:cNvPr>
          <p:cNvGrpSpPr/>
          <p:nvPr/>
        </p:nvGrpSpPr>
        <p:grpSpPr>
          <a:xfrm>
            <a:off x="686509" y="1909538"/>
            <a:ext cx="4259914" cy="525780"/>
            <a:chOff x="467434" y="1804763"/>
            <a:chExt cx="4259914" cy="525780"/>
          </a:xfrm>
        </p:grpSpPr>
        <p:grpSp>
          <p:nvGrpSpPr>
            <p:cNvPr id="44" name="Group 43">
              <a:extLst>
                <a:ext uri="{FF2B5EF4-FFF2-40B4-BE49-F238E27FC236}">
                  <a16:creationId xmlns:a16="http://schemas.microsoft.com/office/drawing/2014/main" id="{8C1AD7E5-0BFB-4F03-9DFF-CA2B212A357D}"/>
                </a:ext>
              </a:extLst>
            </p:cNvPr>
            <p:cNvGrpSpPr/>
            <p:nvPr/>
          </p:nvGrpSpPr>
          <p:grpSpPr>
            <a:xfrm>
              <a:off x="1667264" y="1804763"/>
              <a:ext cx="3060084" cy="525780"/>
              <a:chOff x="3888582" y="1396478"/>
              <a:chExt cx="3672101" cy="630936"/>
            </a:xfrm>
          </p:grpSpPr>
          <p:cxnSp>
            <p:nvCxnSpPr>
              <p:cNvPr id="38" name="Straight Connector 37">
                <a:extLst>
                  <a:ext uri="{FF2B5EF4-FFF2-40B4-BE49-F238E27FC236}">
                    <a16:creationId xmlns:a16="http://schemas.microsoft.com/office/drawing/2014/main" id="{73AC8F36-EC70-451F-A94D-DFE1A0933D3B}"/>
                  </a:ext>
                </a:extLst>
              </p:cNvPr>
              <p:cNvCxnSpPr>
                <a:cxnSpLocks/>
              </p:cNvCxnSpPr>
              <p:nvPr/>
            </p:nvCxnSpPr>
            <p:spPr>
              <a:xfrm flipH="1">
                <a:off x="3888582" y="1711767"/>
                <a:ext cx="708819" cy="35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pic>
            <p:nvPicPr>
              <p:cNvPr id="19" name="Graphic 19">
                <a:extLst>
                  <a:ext uri="{FF2B5EF4-FFF2-40B4-BE49-F238E27FC236}">
                    <a16:creationId xmlns:a16="http://schemas.microsoft.com/office/drawing/2014/main" id="{DFF0B80D-8B75-0644-919D-CA807A47C7F3}"/>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1699" y="1396478"/>
                <a:ext cx="630936" cy="63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20925AA9-30DA-7043-B32C-D6704808E85F}"/>
                  </a:ext>
                </a:extLst>
              </p:cNvPr>
              <p:cNvSpPr txBox="1">
                <a:spLocks noChangeArrowheads="1"/>
              </p:cNvSpPr>
              <p:nvPr/>
            </p:nvSpPr>
            <p:spPr bwMode="auto">
              <a:xfrm>
                <a:off x="5268332" y="1573447"/>
                <a:ext cx="2292351" cy="29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AWS CodeBuild</a:t>
                </a:r>
              </a:p>
            </p:txBody>
          </p:sp>
        </p:grpSp>
        <p:sp>
          <p:nvSpPr>
            <p:cNvPr id="8" name="Cube 7">
              <a:extLst>
                <a:ext uri="{FF2B5EF4-FFF2-40B4-BE49-F238E27FC236}">
                  <a16:creationId xmlns:a16="http://schemas.microsoft.com/office/drawing/2014/main" id="{9915A09E-9478-F640-ADB6-7B9E7FED4F9C}"/>
                </a:ext>
              </a:extLst>
            </p:cNvPr>
            <p:cNvSpPr/>
            <p:nvPr/>
          </p:nvSpPr>
          <p:spPr bwMode="auto">
            <a:xfrm>
              <a:off x="467434" y="1889770"/>
              <a:ext cx="1401973" cy="353547"/>
            </a:xfrm>
            <a:prstGeom prst="cube">
              <a:avLst>
                <a:gd name="adj" fmla="val 70857"/>
              </a:avLst>
            </a:prstGeom>
            <a:solidFill>
              <a:srgbClr val="496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pic>
        <p:nvPicPr>
          <p:cNvPr id="39" name="Picture 38">
            <a:extLst>
              <a:ext uri="{FF2B5EF4-FFF2-40B4-BE49-F238E27FC236}">
                <a16:creationId xmlns:a16="http://schemas.microsoft.com/office/drawing/2014/main" id="{8AC5BF8B-13C3-4A10-824B-FB91B7C14160}"/>
              </a:ext>
            </a:extLst>
          </p:cNvPr>
          <p:cNvPicPr>
            <a:picLocks noChangeAspect="1"/>
          </p:cNvPicPr>
          <p:nvPr/>
        </p:nvPicPr>
        <p:blipFill>
          <a:blip r:embed="rId9"/>
          <a:stretch>
            <a:fillRect/>
          </a:stretch>
        </p:blipFill>
        <p:spPr>
          <a:xfrm>
            <a:off x="8108976" y="2200320"/>
            <a:ext cx="2449300" cy="2449297"/>
          </a:xfrm>
          <a:prstGeom prst="rect">
            <a:avLst/>
          </a:prstGeom>
        </p:spPr>
      </p:pic>
      <p:sp>
        <p:nvSpPr>
          <p:cNvPr id="40" name="TextBox 12">
            <a:extLst>
              <a:ext uri="{FF2B5EF4-FFF2-40B4-BE49-F238E27FC236}">
                <a16:creationId xmlns:a16="http://schemas.microsoft.com/office/drawing/2014/main" id="{8BCB0CE9-8C9A-4899-BDDD-C71DFF9DC2BD}"/>
              </a:ext>
            </a:extLst>
          </p:cNvPr>
          <p:cNvSpPr txBox="1">
            <a:spLocks noChangeArrowheads="1"/>
          </p:cNvSpPr>
          <p:nvPr/>
        </p:nvSpPr>
        <p:spPr bwMode="auto">
          <a:xfrm>
            <a:off x="8075844" y="1868868"/>
            <a:ext cx="23167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099" eaLnBrk="0" fontAlgn="base" hangingPunct="0">
              <a:spcBef>
                <a:spcPct val="0"/>
              </a:spcBef>
              <a:spcAft>
                <a:spcPct val="0"/>
              </a:spcAft>
              <a:defRPr/>
            </a:pPr>
            <a:r>
              <a:rPr lang="en-US" altLang="en-US" sz="2000" b="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AWS App Runner</a:t>
            </a:r>
          </a:p>
        </p:txBody>
      </p:sp>
      <p:grpSp>
        <p:nvGrpSpPr>
          <p:cNvPr id="51" name="Group 50">
            <a:extLst>
              <a:ext uri="{FF2B5EF4-FFF2-40B4-BE49-F238E27FC236}">
                <a16:creationId xmlns:a16="http://schemas.microsoft.com/office/drawing/2014/main" id="{80315978-725B-41C5-9FA6-2C56940D3327}"/>
              </a:ext>
            </a:extLst>
          </p:cNvPr>
          <p:cNvGrpSpPr/>
          <p:nvPr/>
        </p:nvGrpSpPr>
        <p:grpSpPr>
          <a:xfrm>
            <a:off x="7093480" y="2981198"/>
            <a:ext cx="489976" cy="887540"/>
            <a:chOff x="2397125" y="3635493"/>
            <a:chExt cx="587971" cy="1065048"/>
          </a:xfrm>
        </p:grpSpPr>
        <p:cxnSp>
          <p:nvCxnSpPr>
            <p:cNvPr id="52" name="Straight Arrow Connector 51">
              <a:extLst>
                <a:ext uri="{FF2B5EF4-FFF2-40B4-BE49-F238E27FC236}">
                  <a16:creationId xmlns:a16="http://schemas.microsoft.com/office/drawing/2014/main" id="{29DB6FD1-77FF-488B-880B-1348427DC131}"/>
                </a:ext>
              </a:extLst>
            </p:cNvPr>
            <p:cNvCxnSpPr>
              <a:cxnSpLocks/>
              <a:stCxn id="53" idx="2"/>
            </p:cNvCxnSpPr>
            <p:nvPr/>
          </p:nvCxnSpPr>
          <p:spPr>
            <a:xfrm>
              <a:off x="2676525" y="4168017"/>
              <a:ext cx="3085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Right Bracket 52">
              <a:extLst>
                <a:ext uri="{FF2B5EF4-FFF2-40B4-BE49-F238E27FC236}">
                  <a16:creationId xmlns:a16="http://schemas.microsoft.com/office/drawing/2014/main" id="{67E06CF2-5848-4214-B85A-D25F51CC067F}"/>
                </a:ext>
              </a:extLst>
            </p:cNvPr>
            <p:cNvSpPr/>
            <p:nvPr/>
          </p:nvSpPr>
          <p:spPr>
            <a:xfrm>
              <a:off x="2397125" y="3635493"/>
              <a:ext cx="279400" cy="1065048"/>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dirty="0">
                <a:latin typeface="Amazon Ember Display" panose="020F0603020204020204" pitchFamily="34" charset="0"/>
              </a:endParaRPr>
            </a:p>
          </p:txBody>
        </p:sp>
      </p:grpSp>
      <p:grpSp>
        <p:nvGrpSpPr>
          <p:cNvPr id="26" name="Group 25">
            <a:extLst>
              <a:ext uri="{FF2B5EF4-FFF2-40B4-BE49-F238E27FC236}">
                <a16:creationId xmlns:a16="http://schemas.microsoft.com/office/drawing/2014/main" id="{51DD95AC-E864-42E0-8D1E-FCAEFE9B5A4F}"/>
              </a:ext>
            </a:extLst>
          </p:cNvPr>
          <p:cNvGrpSpPr/>
          <p:nvPr/>
        </p:nvGrpSpPr>
        <p:grpSpPr>
          <a:xfrm>
            <a:off x="5331354" y="3117835"/>
            <a:ext cx="1910292" cy="1099382"/>
            <a:chOff x="5736997" y="3117835"/>
            <a:chExt cx="1910292" cy="1099382"/>
          </a:xfrm>
        </p:grpSpPr>
        <p:grpSp>
          <p:nvGrpSpPr>
            <p:cNvPr id="25" name="Group 24">
              <a:extLst>
                <a:ext uri="{FF2B5EF4-FFF2-40B4-BE49-F238E27FC236}">
                  <a16:creationId xmlns:a16="http://schemas.microsoft.com/office/drawing/2014/main" id="{7756E5EF-9EB8-4988-936B-3A2310551045}"/>
                </a:ext>
              </a:extLst>
            </p:cNvPr>
            <p:cNvGrpSpPr/>
            <p:nvPr/>
          </p:nvGrpSpPr>
          <p:grpSpPr>
            <a:xfrm>
              <a:off x="5801434" y="3117835"/>
              <a:ext cx="1401973" cy="732161"/>
              <a:chOff x="5801434" y="3117835"/>
              <a:chExt cx="1401973" cy="732161"/>
            </a:xfrm>
          </p:grpSpPr>
          <p:sp>
            <p:nvSpPr>
              <p:cNvPr id="41" name="Cube 40">
                <a:extLst>
                  <a:ext uri="{FF2B5EF4-FFF2-40B4-BE49-F238E27FC236}">
                    <a16:creationId xmlns:a16="http://schemas.microsoft.com/office/drawing/2014/main" id="{CD313824-9020-4054-8D07-A21A3E4DAE79}"/>
                  </a:ext>
                </a:extLst>
              </p:cNvPr>
              <p:cNvSpPr/>
              <p:nvPr/>
            </p:nvSpPr>
            <p:spPr bwMode="auto">
              <a:xfrm>
                <a:off x="5801434" y="3496449"/>
                <a:ext cx="1401973" cy="353547"/>
              </a:xfrm>
              <a:prstGeom prst="cube">
                <a:avLst>
                  <a:gd name="adj" fmla="val 70109"/>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42" name="Cube 41">
                <a:extLst>
                  <a:ext uri="{FF2B5EF4-FFF2-40B4-BE49-F238E27FC236}">
                    <a16:creationId xmlns:a16="http://schemas.microsoft.com/office/drawing/2014/main" id="{0433EA9B-BD52-4196-A4EA-DA23C0CE743D}"/>
                  </a:ext>
                </a:extLst>
              </p:cNvPr>
              <p:cNvSpPr/>
              <p:nvPr/>
            </p:nvSpPr>
            <p:spPr bwMode="auto">
              <a:xfrm>
                <a:off x="5801434" y="3401795"/>
                <a:ext cx="1401973" cy="353547"/>
              </a:xfrm>
              <a:prstGeom prst="cube">
                <a:avLst>
                  <a:gd name="adj" fmla="val 70857"/>
                </a:avLst>
              </a:prstGeom>
              <a:solidFill>
                <a:srgbClr val="E678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43" name="Cube 42">
                <a:extLst>
                  <a:ext uri="{FF2B5EF4-FFF2-40B4-BE49-F238E27FC236}">
                    <a16:creationId xmlns:a16="http://schemas.microsoft.com/office/drawing/2014/main" id="{5773DAD3-E8A1-4EDB-9C3A-4515ABE16A46}"/>
                  </a:ext>
                </a:extLst>
              </p:cNvPr>
              <p:cNvSpPr/>
              <p:nvPr/>
            </p:nvSpPr>
            <p:spPr bwMode="auto">
              <a:xfrm>
                <a:off x="5801434" y="3307142"/>
                <a:ext cx="1401973" cy="353547"/>
              </a:xfrm>
              <a:prstGeom prst="cube">
                <a:avLst>
                  <a:gd name="adj" fmla="val 70857"/>
                </a:avLst>
              </a:prstGeom>
              <a:solidFill>
                <a:srgbClr val="A16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49" name="Cube 48">
                <a:extLst>
                  <a:ext uri="{FF2B5EF4-FFF2-40B4-BE49-F238E27FC236}">
                    <a16:creationId xmlns:a16="http://schemas.microsoft.com/office/drawing/2014/main" id="{F0D40CD0-4E31-4B43-82A6-2DFC9DCE3240}"/>
                  </a:ext>
                </a:extLst>
              </p:cNvPr>
              <p:cNvSpPr/>
              <p:nvPr/>
            </p:nvSpPr>
            <p:spPr bwMode="auto">
              <a:xfrm>
                <a:off x="5801434" y="3212488"/>
                <a:ext cx="1401973" cy="353547"/>
              </a:xfrm>
              <a:prstGeom prst="cube">
                <a:avLst>
                  <a:gd name="adj" fmla="val 70857"/>
                </a:avLst>
              </a:prstGeom>
              <a:solidFill>
                <a:srgbClr val="D8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50" name="Cube 49">
                <a:extLst>
                  <a:ext uri="{FF2B5EF4-FFF2-40B4-BE49-F238E27FC236}">
                    <a16:creationId xmlns:a16="http://schemas.microsoft.com/office/drawing/2014/main" id="{F14C0677-FF4C-406C-B2F2-EC460A8EC3B1}"/>
                  </a:ext>
                </a:extLst>
              </p:cNvPr>
              <p:cNvSpPr/>
              <p:nvPr/>
            </p:nvSpPr>
            <p:spPr bwMode="auto">
              <a:xfrm>
                <a:off x="5801434" y="3117835"/>
                <a:ext cx="1401973" cy="353547"/>
              </a:xfrm>
              <a:prstGeom prst="cube">
                <a:avLst>
                  <a:gd name="adj" fmla="val 70857"/>
                </a:avLst>
              </a:prstGeom>
              <a:solidFill>
                <a:srgbClr val="496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grpSp>
        <p:sp>
          <p:nvSpPr>
            <p:cNvPr id="55" name="TextBox 11">
              <a:extLst>
                <a:ext uri="{FF2B5EF4-FFF2-40B4-BE49-F238E27FC236}">
                  <a16:creationId xmlns:a16="http://schemas.microsoft.com/office/drawing/2014/main" id="{8451799A-29AF-413B-8B67-428F699292EB}"/>
                </a:ext>
              </a:extLst>
            </p:cNvPr>
            <p:cNvSpPr txBox="1">
              <a:spLocks noChangeArrowheads="1"/>
            </p:cNvSpPr>
            <p:nvPr/>
          </p:nvSpPr>
          <p:spPr bwMode="auto">
            <a:xfrm>
              <a:off x="5736997" y="3970996"/>
              <a:ext cx="19102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099" fontAlgn="base">
                <a:spcBef>
                  <a:spcPct val="0"/>
                </a:spcBef>
                <a:spcAft>
                  <a:spcPct val="0"/>
                </a:spcAft>
                <a:defRPr/>
              </a:pPr>
              <a:r>
                <a:rPr lang="en-US" altLang="en-US" sz="1000" dirty="0">
                  <a:solidFill>
                    <a:srgbClr val="FFFFFF"/>
                  </a:solidFill>
                  <a:latin typeface="+mj-lt"/>
                  <a:ea typeface="Amazon Ember Display" panose="020F0603020204020204" pitchFamily="34" charset="0"/>
                  <a:cs typeface="Arial" panose="020B0604020202020204" pitchFamily="34" charset="0"/>
                </a:rPr>
                <a:t>Serverless Platform</a:t>
              </a:r>
            </a:p>
          </p:txBody>
        </p:sp>
      </p:grpSp>
      <p:sp>
        <p:nvSpPr>
          <p:cNvPr id="56" name="Text Placeholder 2">
            <a:extLst>
              <a:ext uri="{FF2B5EF4-FFF2-40B4-BE49-F238E27FC236}">
                <a16:creationId xmlns:a16="http://schemas.microsoft.com/office/drawing/2014/main" id="{FD8C9E9F-384C-4364-AEE3-692FDB92AE0A}"/>
              </a:ext>
            </a:extLst>
          </p:cNvPr>
          <p:cNvSpPr txBox="1">
            <a:spLocks/>
          </p:cNvSpPr>
          <p:nvPr/>
        </p:nvSpPr>
        <p:spPr>
          <a:xfrm>
            <a:off x="6028186" y="4889034"/>
            <a:ext cx="6155929" cy="1983923"/>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500" dirty="0">
                <a:latin typeface="Amazon Ember Display" panose="020F0603020204020204" pitchFamily="34" charset="0"/>
                <a:cs typeface="Amazon Ember Display" panose="020F0603020204020204" pitchFamily="34" charset="0"/>
              </a:rPr>
              <a:t>provides a </a:t>
            </a:r>
            <a:r>
              <a:rPr lang="en-US" sz="1500" dirty="0">
                <a:solidFill>
                  <a:schemeClr val="accent1"/>
                </a:solidFill>
                <a:latin typeface="Amazon Ember Display" panose="020F0603020204020204" pitchFamily="34" charset="0"/>
                <a:cs typeface="Amazon Ember Display" panose="020F0603020204020204" pitchFamily="34" charset="0"/>
              </a:rPr>
              <a:t>highly abstracted </a:t>
            </a:r>
          </a:p>
          <a:p>
            <a:pPr algn="ctr"/>
            <a:r>
              <a:rPr lang="en-US" sz="1500" dirty="0">
                <a:latin typeface="Amazon Ember Display" panose="020F0603020204020204" pitchFamily="34" charset="0"/>
                <a:cs typeface="Amazon Ember Display" panose="020F0603020204020204" pitchFamily="34" charset="0"/>
              </a:rPr>
              <a:t>and </a:t>
            </a:r>
            <a:r>
              <a:rPr lang="en-US" sz="1500" dirty="0">
                <a:solidFill>
                  <a:schemeClr val="accent1"/>
                </a:solidFill>
                <a:latin typeface="Amazon Ember Display" panose="020F0603020204020204" pitchFamily="34" charset="0"/>
                <a:cs typeface="Amazon Ember Display" panose="020F0603020204020204" pitchFamily="34" charset="0"/>
              </a:rPr>
              <a:t>simple managed</a:t>
            </a:r>
            <a:r>
              <a:rPr lang="en-US" sz="1500" dirty="0">
                <a:latin typeface="Amazon Ember Display" panose="020F0603020204020204" pitchFamily="34" charset="0"/>
                <a:cs typeface="Amazon Ember Display" panose="020F0603020204020204" pitchFamily="34" charset="0"/>
              </a:rPr>
              <a:t> experience for running</a:t>
            </a:r>
          </a:p>
          <a:p>
            <a:pPr algn="ctr"/>
            <a:r>
              <a:rPr lang="en-US" sz="1500" dirty="0">
                <a:latin typeface="Amazon Ember Display" panose="020F0603020204020204" pitchFamily="34" charset="0"/>
                <a:cs typeface="Amazon Ember Display" panose="020F0603020204020204" pitchFamily="34" charset="0"/>
              </a:rPr>
              <a:t> </a:t>
            </a:r>
            <a:r>
              <a:rPr lang="en-US" sz="1500" dirty="0">
                <a:solidFill>
                  <a:schemeClr val="accent1"/>
                </a:solidFill>
                <a:latin typeface="Amazon Ember Display" panose="020F0603020204020204" pitchFamily="34" charset="0"/>
                <a:cs typeface="Amazon Ember Display" panose="020F0603020204020204" pitchFamily="34" charset="0"/>
              </a:rPr>
              <a:t>web applications and API hosting services</a:t>
            </a:r>
          </a:p>
        </p:txBody>
      </p:sp>
    </p:spTree>
    <p:extLst>
      <p:ext uri="{BB962C8B-B14F-4D97-AF65-F5344CB8AC3E}">
        <p14:creationId xmlns:p14="http://schemas.microsoft.com/office/powerpoint/2010/main" val="26598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42" presetClass="path" presetSubtype="0" decel="100000" fill="hold" nodeType="withEffect">
                                  <p:stCondLst>
                                    <p:cond delay="0"/>
                                  </p:stCondLst>
                                  <p:childTnLst>
                                    <p:animMotion origin="layout" path="M -0.02448 4.44444E-6 L -2.91667E-6 4.44444E-6 " pathEditMode="relative" rAng="0" ptsTypes="AA">
                                      <p:cBhvr>
                                        <p:cTn id="31" dur="600" fill="hold"/>
                                        <p:tgtEl>
                                          <p:spTgt spid="51"/>
                                        </p:tgtEl>
                                        <p:attrNameLst>
                                          <p:attrName>ppt_x</p:attrName>
                                          <p:attrName>ppt_y</p:attrName>
                                        </p:attrNameLst>
                                      </p:cBhvr>
                                      <p:rCtr x="1224" y="0"/>
                                    </p:animMotion>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42" presetClass="path" presetSubtype="0" decel="100000" fill="hold" nodeType="withEffect">
                                  <p:stCondLst>
                                    <p:cond delay="0"/>
                                  </p:stCondLst>
                                  <p:childTnLst>
                                    <p:animMotion origin="layout" path="M -4.79167E-6 0.04606 L -4.79167E-6 4.44444E-6 " pathEditMode="relative" rAng="0" ptsTypes="AA">
                                      <p:cBhvr>
                                        <p:cTn id="36" dur="600" fill="hold"/>
                                        <p:tgtEl>
                                          <p:spTgt spid="39"/>
                                        </p:tgtEl>
                                        <p:attrNameLst>
                                          <p:attrName>ppt_x</p:attrName>
                                          <p:attrName>ppt_y</p:attrName>
                                        </p:attrNameLst>
                                      </p:cBhvr>
                                      <p:rCtr x="0" y="-2315"/>
                                    </p:animMotion>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grpId="1" nodeType="withEffect">
                                  <p:stCondLst>
                                    <p:cond delay="0"/>
                                  </p:stCondLst>
                                  <p:childTnLst>
                                    <p:animMotion origin="layout" path="M -1.875E-6 -0.04491 L -1.875E-6 -3.7037E-7 " pathEditMode="relative" rAng="0" ptsTypes="AA">
                                      <p:cBhvr>
                                        <p:cTn id="41" dur="600" fill="hold"/>
                                        <p:tgtEl>
                                          <p:spTgt spid="40"/>
                                        </p:tgtEl>
                                        <p:attrNameLst>
                                          <p:attrName>ppt_x</p:attrName>
                                          <p:attrName>ppt_y</p:attrName>
                                        </p:attrNameLst>
                                      </p:cBhvr>
                                      <p:rCtr x="0" y="2245"/>
                                    </p:animMotion>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Hosting .NET Apps on </a:t>
            </a:r>
            <a:br>
              <a:rPr lang="en-US" dirty="0"/>
            </a:br>
            <a:r>
              <a:rPr lang="en-US" dirty="0"/>
              <a:t>AWS App Runner</a:t>
            </a:r>
          </a:p>
        </p:txBody>
      </p:sp>
      <p:sp>
        <p:nvSpPr>
          <p:cNvPr id="3" name="TextBox 2">
            <a:extLst>
              <a:ext uri="{FF2B5EF4-FFF2-40B4-BE49-F238E27FC236}">
                <a16:creationId xmlns:a16="http://schemas.microsoft.com/office/drawing/2014/main" id="{5140F263-1CA0-735E-6683-29D19271FC1C}"/>
              </a:ext>
            </a:extLst>
          </p:cNvPr>
          <p:cNvSpPr txBox="1"/>
          <p:nvPr/>
        </p:nvSpPr>
        <p:spPr>
          <a:xfrm>
            <a:off x="532109" y="4341825"/>
            <a:ext cx="6096000" cy="461665"/>
          </a:xfrm>
          <a:prstGeom prst="rect">
            <a:avLst/>
          </a:prstGeom>
          <a:noFill/>
        </p:spPr>
        <p:txBody>
          <a:bodyPr wrap="square">
            <a:spAutoFit/>
          </a:bodyPr>
          <a:lstStyle/>
          <a:p>
            <a:r>
              <a:rPr lang="en-US" sz="2400" dirty="0">
                <a:latin typeface="Amazon Ember Display" panose="020F0603020204020204" pitchFamily="34" charset="0"/>
              </a:rPr>
              <a:t>Demo</a:t>
            </a:r>
          </a:p>
        </p:txBody>
      </p:sp>
    </p:spTree>
    <p:extLst>
      <p:ext uri="{BB962C8B-B14F-4D97-AF65-F5344CB8AC3E}">
        <p14:creationId xmlns:p14="http://schemas.microsoft.com/office/powerpoint/2010/main" val="216007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4" name="Rectangle 3">
            <a:extLst>
              <a:ext uri="{FF2B5EF4-FFF2-40B4-BE49-F238E27FC236}">
                <a16:creationId xmlns:a16="http://schemas.microsoft.com/office/drawing/2014/main" id="{DFC71AA1-34F1-42F4-A52E-9373581F3E63}"/>
              </a:ext>
            </a:extLst>
          </p:cNvPr>
          <p:cNvSpPr/>
          <p:nvPr/>
        </p:nvSpPr>
        <p:spPr>
          <a:xfrm>
            <a:off x="8582723" y="705805"/>
            <a:ext cx="3477045" cy="1574007"/>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8" y="700869"/>
            <a:ext cx="5069129" cy="349296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sp>
        <p:nvSpPr>
          <p:cNvPr id="25" name="TextBox 44">
            <a:extLst>
              <a:ext uri="{FF2B5EF4-FFF2-40B4-BE49-F238E27FC236}">
                <a16:creationId xmlns:a16="http://schemas.microsoft.com/office/drawing/2014/main" id="{791CC571-A2CC-4836-AC4F-AB7BCC9702B6}"/>
              </a:ext>
            </a:extLst>
          </p:cNvPr>
          <p:cNvSpPr txBox="1"/>
          <p:nvPr/>
        </p:nvSpPr>
        <p:spPr>
          <a:xfrm>
            <a:off x="9882975" y="4236356"/>
            <a:ext cx="2095979"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Replatform</a:t>
            </a:r>
          </a:p>
        </p:txBody>
      </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Windows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Containerized Apps / Serverless / Static Hosting?</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34CA757-25AA-4D57-86AD-C038800B7420}"/>
              </a:ext>
            </a:extLst>
          </p:cNvPr>
          <p:cNvGrpSpPr/>
          <p:nvPr/>
        </p:nvGrpSpPr>
        <p:grpSpPr>
          <a:xfrm>
            <a:off x="10645176" y="1130365"/>
            <a:ext cx="1345962" cy="442674"/>
            <a:chOff x="5633879" y="6286478"/>
            <a:chExt cx="1345962" cy="442674"/>
          </a:xfrm>
          <a:solidFill>
            <a:schemeClr val="bg2">
              <a:lumMod val="60000"/>
              <a:lumOff val="40000"/>
            </a:schemeClr>
          </a:solidFill>
        </p:grpSpPr>
        <p:sp>
          <p:nvSpPr>
            <p:cNvPr id="165" name="TextBox 155">
              <a:extLst>
                <a:ext uri="{FF2B5EF4-FFF2-40B4-BE49-F238E27FC236}">
                  <a16:creationId xmlns:a16="http://schemas.microsoft.com/office/drawing/2014/main" id="{24655D13-D9AC-4400-999D-8EA68452371C}"/>
                </a:ext>
              </a:extLst>
            </p:cNvPr>
            <p:cNvSpPr txBox="1"/>
            <p:nvPr/>
          </p:nvSpPr>
          <p:spPr>
            <a:xfrm>
              <a:off x="5633879" y="6286478"/>
              <a:ext cx="1345962"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Lambda</a:t>
              </a:r>
            </a:p>
          </p:txBody>
        </p:sp>
        <p:pic>
          <p:nvPicPr>
            <p:cNvPr id="166" name="Graphic 148">
              <a:extLst>
                <a:ext uri="{FF2B5EF4-FFF2-40B4-BE49-F238E27FC236}">
                  <a16:creationId xmlns:a16="http://schemas.microsoft.com/office/drawing/2014/main" id="{9C7DC8EE-B8E6-4616-8C72-B56474E0134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5774934" y="6335275"/>
              <a:ext cx="336199" cy="350208"/>
            </a:xfrm>
            <a:prstGeom prst="rect">
              <a:avLst/>
            </a:prstGeom>
            <a:grpFill/>
          </p:spPr>
        </p:pic>
      </p:grp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92250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Linux</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5" name="TextBox 275">
            <a:extLst>
              <a:ext uri="{FF2B5EF4-FFF2-40B4-BE49-F238E27FC236}">
                <a16:creationId xmlns:a16="http://schemas.microsoft.com/office/drawing/2014/main" id="{1E033707-5F2A-4467-9845-3FEFDA9B6CC8}"/>
              </a:ext>
            </a:extLst>
          </p:cNvPr>
          <p:cNvSpPr txBox="1"/>
          <p:nvPr/>
        </p:nvSpPr>
        <p:spPr>
          <a:xfrm>
            <a:off x="8935541" y="890818"/>
            <a:ext cx="13676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Serverless Functions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6" name="Connector: Elbow 55">
            <a:extLst>
              <a:ext uri="{FF2B5EF4-FFF2-40B4-BE49-F238E27FC236}">
                <a16:creationId xmlns:a16="http://schemas.microsoft.com/office/drawing/2014/main" id="{687F347D-E504-42C5-B961-FD731891B07C}"/>
              </a:ext>
            </a:extLst>
          </p:cNvPr>
          <p:cNvCxnSpPr>
            <a:cxnSpLocks/>
            <a:stCxn id="41" idx="2"/>
            <a:endCxn id="40" idx="0"/>
          </p:cNvCxnSpPr>
          <p:nvPr/>
        </p:nvCxnSpPr>
        <p:spPr>
          <a:xfrm rot="5400000">
            <a:off x="9365464" y="3688870"/>
            <a:ext cx="519743" cy="996886"/>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64" name="TextBox 322">
            <a:extLst>
              <a:ext uri="{FF2B5EF4-FFF2-40B4-BE49-F238E27FC236}">
                <a16:creationId xmlns:a16="http://schemas.microsoft.com/office/drawing/2014/main" id="{D5F51154-4C1D-4FF7-9FF7-E7BBDF1C26A7}"/>
              </a:ext>
            </a:extLst>
          </p:cNvPr>
          <p:cNvSpPr txBox="1"/>
          <p:nvPr/>
        </p:nvSpPr>
        <p:spPr>
          <a:xfrm>
            <a:off x="10472981" y="622280"/>
            <a:ext cx="1756545"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Refactor</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89117" y="3614230"/>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b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mazon Ember Display" panose="020F0603020204020204" pitchFamily="34" charset="0"/>
              </a:endParaRPr>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p:cNvCxnSpPr>
          <p:nvPr/>
        </p:nvCxnSpPr>
        <p:spPr>
          <a:xfrm>
            <a:off x="10949766" y="3230301"/>
            <a:ext cx="361931" cy="383929"/>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cxnSp>
        <p:nvCxnSpPr>
          <p:cNvPr id="189" name="Connector: Elbow 188">
            <a:extLst>
              <a:ext uri="{FF2B5EF4-FFF2-40B4-BE49-F238E27FC236}">
                <a16:creationId xmlns:a16="http://schemas.microsoft.com/office/drawing/2014/main" id="{4DBA045B-3D8B-4772-BDDD-ABF352BDAA05}"/>
              </a:ext>
            </a:extLst>
          </p:cNvPr>
          <p:cNvCxnSpPr>
            <a:cxnSpLocks/>
            <a:endCxn id="165" idx="1"/>
          </p:cNvCxnSpPr>
          <p:nvPr/>
        </p:nvCxnSpPr>
        <p:spPr>
          <a:xfrm>
            <a:off x="8657372" y="904979"/>
            <a:ext cx="1987804" cy="446723"/>
          </a:xfrm>
          <a:prstGeom prst="bentConnector3">
            <a:avLst>
              <a:gd name="adj1" fmla="val 86239"/>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72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856D93-B782-0742-9E6E-72E439EEF3C0}"/>
              </a:ext>
            </a:extLst>
          </p:cNvPr>
          <p:cNvSpPr/>
          <p:nvPr/>
        </p:nvSpPr>
        <p:spPr>
          <a:xfrm>
            <a:off x="4698613" y="1751898"/>
            <a:ext cx="1322478" cy="230832"/>
          </a:xfrm>
          <a:prstGeom prst="rect">
            <a:avLst/>
          </a:prstGeom>
        </p:spPr>
        <p:txBody>
          <a:bodyPr wrap="none" lIns="0" tIns="0" rIns="0" bIns="0">
            <a:spAutoFit/>
          </a:bodyPr>
          <a:lstStyle/>
          <a:p>
            <a:pPr defTabSz="914307"/>
            <a:r>
              <a:rPr lang="en-US" sz="1500" b="1"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AWS manages</a:t>
            </a:r>
          </a:p>
        </p:txBody>
      </p:sp>
      <p:sp>
        <p:nvSpPr>
          <p:cNvPr id="12" name="Rectangle 11">
            <a:extLst>
              <a:ext uri="{FF2B5EF4-FFF2-40B4-BE49-F238E27FC236}">
                <a16:creationId xmlns:a16="http://schemas.microsoft.com/office/drawing/2014/main" id="{D92A8840-4AA3-854B-8F62-3A624E278742}"/>
              </a:ext>
            </a:extLst>
          </p:cNvPr>
          <p:cNvSpPr/>
          <p:nvPr/>
        </p:nvSpPr>
        <p:spPr>
          <a:xfrm>
            <a:off x="7561524" y="1751898"/>
            <a:ext cx="1776127" cy="230832"/>
          </a:xfrm>
          <a:prstGeom prst="rect">
            <a:avLst/>
          </a:prstGeom>
        </p:spPr>
        <p:txBody>
          <a:bodyPr wrap="none" lIns="0" tIns="0" rIns="0" bIns="0">
            <a:spAutoFit/>
          </a:bodyPr>
          <a:lstStyle/>
          <a:p>
            <a:pPr defTabSz="914307"/>
            <a:r>
              <a:rPr lang="en-US" sz="1500" b="1"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Customer manages</a:t>
            </a:r>
          </a:p>
        </p:txBody>
      </p:sp>
      <p:sp>
        <p:nvSpPr>
          <p:cNvPr id="13" name="Rectangle 12">
            <a:extLst>
              <a:ext uri="{FF2B5EF4-FFF2-40B4-BE49-F238E27FC236}">
                <a16:creationId xmlns:a16="http://schemas.microsoft.com/office/drawing/2014/main" id="{CAF03502-D195-D947-92C7-AA4819053CE3}"/>
              </a:ext>
            </a:extLst>
          </p:cNvPr>
          <p:cNvSpPr/>
          <p:nvPr/>
        </p:nvSpPr>
        <p:spPr>
          <a:xfrm>
            <a:off x="4698613" y="2136551"/>
            <a:ext cx="2652698" cy="852812"/>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Data source integrations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Physical hardware, software, </a:t>
            </a:r>
            <a:b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networking, and facilities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Provisioning</a:t>
            </a:r>
          </a:p>
        </p:txBody>
      </p:sp>
      <p:sp>
        <p:nvSpPr>
          <p:cNvPr id="14" name="Rectangle 13">
            <a:extLst>
              <a:ext uri="{FF2B5EF4-FFF2-40B4-BE49-F238E27FC236}">
                <a16:creationId xmlns:a16="http://schemas.microsoft.com/office/drawing/2014/main" id="{B3758E0F-74CE-484A-8F27-B5DC29AE799B}"/>
              </a:ext>
            </a:extLst>
          </p:cNvPr>
          <p:cNvSpPr/>
          <p:nvPr/>
        </p:nvSpPr>
        <p:spPr>
          <a:xfrm>
            <a:off x="7561524" y="2427530"/>
            <a:ext cx="1686893" cy="270854"/>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Application code</a:t>
            </a:r>
          </a:p>
        </p:txBody>
      </p:sp>
      <p:sp>
        <p:nvSpPr>
          <p:cNvPr id="15" name="Rectangle 14">
            <a:extLst>
              <a:ext uri="{FF2B5EF4-FFF2-40B4-BE49-F238E27FC236}">
                <a16:creationId xmlns:a16="http://schemas.microsoft.com/office/drawing/2014/main" id="{B35CA35B-BFB0-004E-9A7F-183EE4BDB4CE}"/>
              </a:ext>
            </a:extLst>
          </p:cNvPr>
          <p:cNvSpPr/>
          <p:nvPr/>
        </p:nvSpPr>
        <p:spPr>
          <a:xfrm>
            <a:off x="4698613" y="3133755"/>
            <a:ext cx="2652698" cy="907885"/>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orchestration, provisioning</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Cluster scaling</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Physical hardware, host OS/kernel, networking, and facilities</a:t>
            </a:r>
          </a:p>
        </p:txBody>
      </p:sp>
      <p:sp>
        <p:nvSpPr>
          <p:cNvPr id="16" name="Rectangle 15">
            <a:extLst>
              <a:ext uri="{FF2B5EF4-FFF2-40B4-BE49-F238E27FC236}">
                <a16:creationId xmlns:a16="http://schemas.microsoft.com/office/drawing/2014/main" id="{8562743C-728E-5D46-BB7A-7CEE0BB7B74E}"/>
              </a:ext>
            </a:extLst>
          </p:cNvPr>
          <p:cNvSpPr/>
          <p:nvPr/>
        </p:nvSpPr>
        <p:spPr>
          <a:xfrm>
            <a:off x="7561524" y="3150719"/>
            <a:ext cx="4272258" cy="873958"/>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Application code</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Data source integrations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Security config and updates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Network config </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Management tasks</a:t>
            </a:r>
          </a:p>
        </p:txBody>
      </p:sp>
      <p:sp>
        <p:nvSpPr>
          <p:cNvPr id="17" name="Rectangle 16">
            <a:extLst>
              <a:ext uri="{FF2B5EF4-FFF2-40B4-BE49-F238E27FC236}">
                <a16:creationId xmlns:a16="http://schemas.microsoft.com/office/drawing/2014/main" id="{297D6F63-8603-9B40-A174-27C8A691D2E5}"/>
              </a:ext>
            </a:extLst>
          </p:cNvPr>
          <p:cNvSpPr/>
          <p:nvPr/>
        </p:nvSpPr>
        <p:spPr>
          <a:xfrm>
            <a:off x="4698613" y="4327677"/>
            <a:ext cx="2360471" cy="710878"/>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orchestration control plane</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Physical hardware software, networking, and facilities</a:t>
            </a:r>
          </a:p>
        </p:txBody>
      </p:sp>
      <p:sp>
        <p:nvSpPr>
          <p:cNvPr id="18" name="Rectangle 17">
            <a:extLst>
              <a:ext uri="{FF2B5EF4-FFF2-40B4-BE49-F238E27FC236}">
                <a16:creationId xmlns:a16="http://schemas.microsoft.com/office/drawing/2014/main" id="{8DA09613-7F1E-764F-8024-BFF2014B63F8}"/>
              </a:ext>
            </a:extLst>
          </p:cNvPr>
          <p:cNvSpPr/>
          <p:nvPr/>
        </p:nvSpPr>
        <p:spPr>
          <a:xfrm>
            <a:off x="7561524" y="4327677"/>
            <a:ext cx="4272258" cy="710878"/>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Application code</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Data source integrations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Work clusters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Security config and updates, network config, firewall, management tasks</a:t>
            </a:r>
          </a:p>
        </p:txBody>
      </p:sp>
      <p:sp>
        <p:nvSpPr>
          <p:cNvPr id="19" name="Rectangle 18">
            <a:extLst>
              <a:ext uri="{FF2B5EF4-FFF2-40B4-BE49-F238E27FC236}">
                <a16:creationId xmlns:a16="http://schemas.microsoft.com/office/drawing/2014/main" id="{3467D2C5-49F8-5344-A5BD-CF7F685C6435}"/>
              </a:ext>
            </a:extLst>
          </p:cNvPr>
          <p:cNvSpPr/>
          <p:nvPr/>
        </p:nvSpPr>
        <p:spPr>
          <a:xfrm>
            <a:off x="4698613" y="5522000"/>
            <a:ext cx="2191138" cy="492443"/>
          </a:xfrm>
          <a:prstGeom prst="rect">
            <a:avLst/>
          </a:prstGeom>
        </p:spPr>
        <p:txBody>
          <a:bodyPr wrap="square" lIns="0" tIns="0" rIns="0" bIns="0"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Physical hardware software, networking, and facilities</a:t>
            </a:r>
          </a:p>
        </p:txBody>
      </p:sp>
      <p:sp>
        <p:nvSpPr>
          <p:cNvPr id="20" name="Rectangle 19">
            <a:extLst>
              <a:ext uri="{FF2B5EF4-FFF2-40B4-BE49-F238E27FC236}">
                <a16:creationId xmlns:a16="http://schemas.microsoft.com/office/drawing/2014/main" id="{E038446A-36B8-8C41-8093-2914B07EC52E}"/>
              </a:ext>
            </a:extLst>
          </p:cNvPr>
          <p:cNvSpPr/>
          <p:nvPr/>
        </p:nvSpPr>
        <p:spPr>
          <a:xfrm>
            <a:off x="7551585" y="5241239"/>
            <a:ext cx="4288715" cy="1072303"/>
          </a:xfrm>
          <a:prstGeom prst="rect">
            <a:avLst/>
          </a:prstGeom>
        </p:spPr>
        <p:txBody>
          <a:bodyPr wrap="square" lIns="0" tIns="0" rIns="0" bIns="0" numCol="2" anchor="ctr" anchorCtr="0">
            <a:noAutofit/>
          </a:bodyPr>
          <a:lstStyle/>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Application code</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Data source integrations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Scaling</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Security config and updates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Network config</a:t>
            </a:r>
          </a:p>
          <a:p>
            <a:pPr defTabSz="914307">
              <a:lnSpc>
                <a:spcPct val="90000"/>
              </a:lnSpc>
              <a:spcBef>
                <a:spcPts val="500"/>
              </a:spcBef>
            </a:pPr>
            <a:endPar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Management tasks</a:t>
            </a:r>
          </a:p>
          <a:p>
            <a:pPr defTabSz="914307">
              <a:lnSpc>
                <a:spcPct val="90000"/>
              </a:lnSpc>
              <a:spcBef>
                <a:spcPts val="500"/>
              </a:spcBef>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Provisioning, managing scaling and patching of servers</a:t>
            </a:r>
          </a:p>
        </p:txBody>
      </p:sp>
      <p:cxnSp>
        <p:nvCxnSpPr>
          <p:cNvPr id="21" name="Straight Connector 20">
            <a:extLst>
              <a:ext uri="{FF2B5EF4-FFF2-40B4-BE49-F238E27FC236}">
                <a16:creationId xmlns:a16="http://schemas.microsoft.com/office/drawing/2014/main" id="{AC7F03CB-D62B-554E-9097-FC6BBC310678}"/>
              </a:ext>
            </a:extLst>
          </p:cNvPr>
          <p:cNvCxnSpPr>
            <a:cxnSpLocks/>
          </p:cNvCxnSpPr>
          <p:nvPr/>
        </p:nvCxnSpPr>
        <p:spPr>
          <a:xfrm>
            <a:off x="4698612" y="2085925"/>
            <a:ext cx="2587177"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F6C3DD14-8AD5-7C4E-BB4D-5243EDBF576C}"/>
              </a:ext>
            </a:extLst>
          </p:cNvPr>
          <p:cNvCxnSpPr>
            <a:cxnSpLocks/>
          </p:cNvCxnSpPr>
          <p:nvPr/>
        </p:nvCxnSpPr>
        <p:spPr>
          <a:xfrm>
            <a:off x="7561524" y="2085925"/>
            <a:ext cx="4268839"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0B5A5EFF-E86E-CD4A-9B76-DF54F5A620B1}"/>
              </a:ext>
            </a:extLst>
          </p:cNvPr>
          <p:cNvSpPr>
            <a:spLocks noGrp="1"/>
          </p:cNvSpPr>
          <p:nvPr>
            <p:ph type="title"/>
          </p:nvPr>
        </p:nvSpPr>
        <p:spPr>
          <a:xfrm>
            <a:off x="609600" y="914401"/>
            <a:ext cx="10972800" cy="535531"/>
          </a:xfrm>
        </p:spPr>
        <p:txBody>
          <a:bodyPr/>
          <a:lstStyle/>
          <a:p>
            <a:r>
              <a:rPr lang="en-US" dirty="0"/>
              <a:t>AWS Lambda</a:t>
            </a:r>
          </a:p>
        </p:txBody>
      </p:sp>
      <p:sp>
        <p:nvSpPr>
          <p:cNvPr id="3" name="Text Placeholder 2">
            <a:extLst>
              <a:ext uri="{FF2B5EF4-FFF2-40B4-BE49-F238E27FC236}">
                <a16:creationId xmlns:a16="http://schemas.microsoft.com/office/drawing/2014/main" id="{42851D16-40B2-4E27-8F0B-05ECD7702B41}"/>
              </a:ext>
            </a:extLst>
          </p:cNvPr>
          <p:cNvSpPr>
            <a:spLocks noGrp="1"/>
          </p:cNvSpPr>
          <p:nvPr>
            <p:ph type="body" sz="quarter" idx="10"/>
          </p:nvPr>
        </p:nvSpPr>
        <p:spPr/>
        <p:txBody>
          <a:bodyPr/>
          <a:lstStyle/>
          <a:p>
            <a:r>
              <a:rPr lang="en-US" dirty="0"/>
              <a:t>Serverless event-driven code execution</a:t>
            </a:r>
          </a:p>
        </p:txBody>
      </p:sp>
      <p:grpSp>
        <p:nvGrpSpPr>
          <p:cNvPr id="2" name="Group 1">
            <a:extLst>
              <a:ext uri="{FF2B5EF4-FFF2-40B4-BE49-F238E27FC236}">
                <a16:creationId xmlns:a16="http://schemas.microsoft.com/office/drawing/2014/main" id="{D9E03859-F569-4120-A7E8-0DCD2CC79BF4}"/>
              </a:ext>
            </a:extLst>
          </p:cNvPr>
          <p:cNvGrpSpPr/>
          <p:nvPr/>
        </p:nvGrpSpPr>
        <p:grpSpPr>
          <a:xfrm>
            <a:off x="368347" y="2080799"/>
            <a:ext cx="836588" cy="4109216"/>
            <a:chOff x="503537" y="2010020"/>
            <a:chExt cx="945034" cy="5302947"/>
          </a:xfrm>
        </p:grpSpPr>
        <p:sp>
          <p:nvSpPr>
            <p:cNvPr id="30" name="Left-Right Arrow 21">
              <a:extLst>
                <a:ext uri="{FF2B5EF4-FFF2-40B4-BE49-F238E27FC236}">
                  <a16:creationId xmlns:a16="http://schemas.microsoft.com/office/drawing/2014/main" id="{72F588F2-B286-45F9-9D04-AAC7845551F7}"/>
                </a:ext>
              </a:extLst>
            </p:cNvPr>
            <p:cNvSpPr/>
            <p:nvPr/>
          </p:nvSpPr>
          <p:spPr bwMode="auto">
            <a:xfrm rot="16200000">
              <a:off x="-1675420" y="4188977"/>
              <a:ext cx="5302947" cy="945034"/>
            </a:xfrm>
            <a:prstGeom prst="leftRightArrow">
              <a:avLst>
                <a:gd name="adj1" fmla="val 42155"/>
                <a:gd name="adj2" fmla="val 50000"/>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rgbClr val="FFFFFF"/>
                </a:solidFill>
                <a:latin typeface="Amazon Ember Display" panose="020F0603020204020204"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5B032C50-2DA6-4204-ADA8-4DA6DBEE09DD}"/>
                </a:ext>
              </a:extLst>
            </p:cNvPr>
            <p:cNvSpPr/>
            <p:nvPr/>
          </p:nvSpPr>
          <p:spPr>
            <a:xfrm>
              <a:off x="655360" y="6848893"/>
              <a:ext cx="641384" cy="383865"/>
            </a:xfrm>
            <a:prstGeom prst="rect">
              <a:avLst/>
            </a:prstGeom>
          </p:spPr>
          <p:txBody>
            <a:bodyPr wrap="none">
              <a:spAutoFit/>
            </a:bodyPr>
            <a:lstStyle/>
            <a:p>
              <a:pPr algn="ctr" defTabSz="914307"/>
              <a:r>
                <a:rPr lang="en-US" sz="1333" dirty="0">
                  <a:solidFill>
                    <a:srgbClr val="FFFFFF"/>
                  </a:solidFill>
                  <a:latin typeface="Amazon Ember Display" panose="020F0603020204020204" pitchFamily="34" charset="0"/>
                </a:rPr>
                <a:t>Most</a:t>
              </a:r>
            </a:p>
          </p:txBody>
        </p:sp>
        <p:sp>
          <p:nvSpPr>
            <p:cNvPr id="31" name="Rectangle 30">
              <a:extLst>
                <a:ext uri="{FF2B5EF4-FFF2-40B4-BE49-F238E27FC236}">
                  <a16:creationId xmlns:a16="http://schemas.microsoft.com/office/drawing/2014/main" id="{B4A513AD-4D83-4406-9033-AD57B3BBC4B9}"/>
                </a:ext>
              </a:extLst>
            </p:cNvPr>
            <p:cNvSpPr/>
            <p:nvPr/>
          </p:nvSpPr>
          <p:spPr>
            <a:xfrm>
              <a:off x="640875" y="2177873"/>
              <a:ext cx="670357" cy="383865"/>
            </a:xfrm>
            <a:prstGeom prst="rect">
              <a:avLst/>
            </a:prstGeom>
          </p:spPr>
          <p:txBody>
            <a:bodyPr wrap="none">
              <a:spAutoFit/>
            </a:bodyPr>
            <a:lstStyle/>
            <a:p>
              <a:pPr algn="ctr" defTabSz="914307"/>
              <a:r>
                <a:rPr lang="en-US" sz="1333" dirty="0">
                  <a:solidFill>
                    <a:srgbClr val="FFFFFF"/>
                  </a:solidFill>
                  <a:latin typeface="Amazon Ember Display" panose="020F0603020204020204" pitchFamily="34" charset="0"/>
                </a:rPr>
                <a:t>Least</a:t>
              </a:r>
            </a:p>
          </p:txBody>
        </p:sp>
        <p:sp>
          <p:nvSpPr>
            <p:cNvPr id="32" name="Rectangle 31">
              <a:extLst>
                <a:ext uri="{FF2B5EF4-FFF2-40B4-BE49-F238E27FC236}">
                  <a16:creationId xmlns:a16="http://schemas.microsoft.com/office/drawing/2014/main" id="{EFA67E39-0D47-413F-AC93-2E0041ED86C0}"/>
                </a:ext>
              </a:extLst>
            </p:cNvPr>
            <p:cNvSpPr/>
            <p:nvPr/>
          </p:nvSpPr>
          <p:spPr>
            <a:xfrm rot="16200000">
              <a:off x="-80724" y="4478967"/>
              <a:ext cx="2113564" cy="365057"/>
            </a:xfrm>
            <a:prstGeom prst="rect">
              <a:avLst/>
            </a:prstGeom>
          </p:spPr>
          <p:txBody>
            <a:bodyPr wrap="none">
              <a:spAutoFit/>
            </a:bodyPr>
            <a:lstStyle/>
            <a:p>
              <a:pPr algn="ctr" defTabSz="914307"/>
              <a:r>
                <a:rPr lang="en-US" sz="1500"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rPr>
                <a:t>What you manage</a:t>
              </a:r>
            </a:p>
          </p:txBody>
        </p:sp>
      </p:grpSp>
      <p:grpSp>
        <p:nvGrpSpPr>
          <p:cNvPr id="24" name="Group 23">
            <a:extLst>
              <a:ext uri="{FF2B5EF4-FFF2-40B4-BE49-F238E27FC236}">
                <a16:creationId xmlns:a16="http://schemas.microsoft.com/office/drawing/2014/main" id="{E4169ACD-8651-4536-91C2-A57333BDF7DA}"/>
              </a:ext>
            </a:extLst>
          </p:cNvPr>
          <p:cNvGrpSpPr/>
          <p:nvPr/>
        </p:nvGrpSpPr>
        <p:grpSpPr>
          <a:xfrm>
            <a:off x="1460950" y="2080798"/>
            <a:ext cx="2736734" cy="822960"/>
            <a:chOff x="1460950" y="1699798"/>
            <a:chExt cx="2736734" cy="822960"/>
          </a:xfrm>
        </p:grpSpPr>
        <p:sp>
          <p:nvSpPr>
            <p:cNvPr id="4" name="Rectangle 3">
              <a:extLst>
                <a:ext uri="{FF2B5EF4-FFF2-40B4-BE49-F238E27FC236}">
                  <a16:creationId xmlns:a16="http://schemas.microsoft.com/office/drawing/2014/main" id="{2B50B931-A4A3-1044-8666-5695D7FBB54F}"/>
                </a:ext>
              </a:extLst>
            </p:cNvPr>
            <p:cNvSpPr/>
            <p:nvPr/>
          </p:nvSpPr>
          <p:spPr bwMode="auto">
            <a:xfrm>
              <a:off x="1460950" y="1699798"/>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Lambda</a:t>
              </a:r>
            </a:p>
            <a:p>
              <a:pPr defTabSz="731491">
                <a:lnSpc>
                  <a:spcPct val="90000"/>
                </a:lnSpc>
              </a:pPr>
              <a: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functions</a:t>
              </a:r>
            </a:p>
          </p:txBody>
        </p:sp>
        <p:grpSp>
          <p:nvGrpSpPr>
            <p:cNvPr id="8" name="Group 7">
              <a:extLst>
                <a:ext uri="{FF2B5EF4-FFF2-40B4-BE49-F238E27FC236}">
                  <a16:creationId xmlns:a16="http://schemas.microsoft.com/office/drawing/2014/main" id="{61ECFFF9-4B45-4E03-9C2C-B65C973BF503}"/>
                </a:ext>
              </a:extLst>
            </p:cNvPr>
            <p:cNvGrpSpPr/>
            <p:nvPr/>
          </p:nvGrpSpPr>
          <p:grpSpPr>
            <a:xfrm>
              <a:off x="1559885" y="1846966"/>
              <a:ext cx="515588" cy="536732"/>
              <a:chOff x="1403297" y="2693552"/>
              <a:chExt cx="2893872" cy="3012541"/>
            </a:xfrm>
            <a:solidFill>
              <a:srgbClr val="527FFF"/>
            </a:solidFill>
          </p:grpSpPr>
          <p:sp>
            <p:nvSpPr>
              <p:cNvPr id="34" name="Freeform: Shape 33">
                <a:extLst>
                  <a:ext uri="{FF2B5EF4-FFF2-40B4-BE49-F238E27FC236}">
                    <a16:creationId xmlns:a16="http://schemas.microsoft.com/office/drawing/2014/main" id="{2E904A3A-73D4-471A-87AB-EAE6EF7B2293}"/>
                  </a:ext>
                </a:extLst>
              </p:cNvPr>
              <p:cNvSpPr/>
              <p:nvPr/>
            </p:nvSpPr>
            <p:spPr>
              <a:xfrm>
                <a:off x="1886534" y="2693552"/>
                <a:ext cx="2410635" cy="3012541"/>
              </a:xfrm>
              <a:custGeom>
                <a:avLst/>
                <a:gdLst>
                  <a:gd name="connsiteX0" fmla="*/ 2350385 w 2410635"/>
                  <a:gd name="connsiteY0" fmla="*/ 3012541 h 3012541"/>
                  <a:gd name="connsiteX1" fmla="*/ 1608095 w 2410635"/>
                  <a:gd name="connsiteY1" fmla="*/ 3012541 h 3012541"/>
                  <a:gd name="connsiteX2" fmla="*/ 1553869 w 2410635"/>
                  <a:gd name="connsiteY2" fmla="*/ 2978199 h 3012541"/>
                  <a:gd name="connsiteX3" fmla="*/ 504299 w 2410635"/>
                  <a:gd name="connsiteY3" fmla="*/ 783261 h 3012541"/>
                  <a:gd name="connsiteX4" fmla="*/ 60251 w 2410635"/>
                  <a:gd name="connsiteY4" fmla="*/ 783261 h 3012541"/>
                  <a:gd name="connsiteX5" fmla="*/ 0 w 2410635"/>
                  <a:gd name="connsiteY5" fmla="*/ 723010 h 3012541"/>
                  <a:gd name="connsiteX6" fmla="*/ 0 w 2410635"/>
                  <a:gd name="connsiteY6" fmla="*/ 60251 h 3012541"/>
                  <a:gd name="connsiteX7" fmla="*/ 60251 w 2410635"/>
                  <a:gd name="connsiteY7" fmla="*/ 0 h 3012541"/>
                  <a:gd name="connsiteX8" fmla="*/ 988114 w 2410635"/>
                  <a:gd name="connsiteY8" fmla="*/ 0 h 3012541"/>
                  <a:gd name="connsiteX9" fmla="*/ 1042339 w 2410635"/>
                  <a:gd name="connsiteY9" fmla="*/ 34343 h 3012541"/>
                  <a:gd name="connsiteX10" fmla="*/ 2087089 w 2410635"/>
                  <a:gd name="connsiteY10" fmla="*/ 2229281 h 3012541"/>
                  <a:gd name="connsiteX11" fmla="*/ 2350385 w 2410635"/>
                  <a:gd name="connsiteY11" fmla="*/ 2229281 h 3012541"/>
                  <a:gd name="connsiteX12" fmla="*/ 2410636 w 2410635"/>
                  <a:gd name="connsiteY12" fmla="*/ 2289532 h 3012541"/>
                  <a:gd name="connsiteX13" fmla="*/ 2410636 w 2410635"/>
                  <a:gd name="connsiteY13" fmla="*/ 2952291 h 3012541"/>
                  <a:gd name="connsiteX14" fmla="*/ 2350385 w 2410635"/>
                  <a:gd name="connsiteY14" fmla="*/ 3012541 h 3012541"/>
                  <a:gd name="connsiteX15" fmla="*/ 1646053 w 2410635"/>
                  <a:gd name="connsiteY15" fmla="*/ 2892040 h 3012541"/>
                  <a:gd name="connsiteX16" fmla="*/ 2290134 w 2410635"/>
                  <a:gd name="connsiteY16" fmla="*/ 2892040 h 3012541"/>
                  <a:gd name="connsiteX17" fmla="*/ 2290134 w 2410635"/>
                  <a:gd name="connsiteY17" fmla="*/ 2349782 h 3012541"/>
                  <a:gd name="connsiteX18" fmla="*/ 2049131 w 2410635"/>
                  <a:gd name="connsiteY18" fmla="*/ 2349782 h 3012541"/>
                  <a:gd name="connsiteX19" fmla="*/ 1994905 w 2410635"/>
                  <a:gd name="connsiteY19" fmla="*/ 2315439 h 3012541"/>
                  <a:gd name="connsiteX20" fmla="*/ 950155 w 2410635"/>
                  <a:gd name="connsiteY20" fmla="*/ 120502 h 3012541"/>
                  <a:gd name="connsiteX21" fmla="*/ 121104 w 2410635"/>
                  <a:gd name="connsiteY21" fmla="*/ 120502 h 3012541"/>
                  <a:gd name="connsiteX22" fmla="*/ 121104 w 2410635"/>
                  <a:gd name="connsiteY22" fmla="*/ 662759 h 3012541"/>
                  <a:gd name="connsiteX23" fmla="*/ 542860 w 2410635"/>
                  <a:gd name="connsiteY23" fmla="*/ 662759 h 3012541"/>
                  <a:gd name="connsiteX24" fmla="*/ 597086 w 2410635"/>
                  <a:gd name="connsiteY24" fmla="*/ 697102 h 301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10635" h="3012541">
                    <a:moveTo>
                      <a:pt x="2350385" y="3012541"/>
                    </a:moveTo>
                    <a:lnTo>
                      <a:pt x="1608095" y="3012541"/>
                    </a:lnTo>
                    <a:cubicBezTo>
                      <a:pt x="1584919" y="3012476"/>
                      <a:pt x="1563835" y="2999123"/>
                      <a:pt x="1553869" y="2978199"/>
                    </a:cubicBezTo>
                    <a:lnTo>
                      <a:pt x="504299" y="783261"/>
                    </a:lnTo>
                    <a:lnTo>
                      <a:pt x="60251" y="783261"/>
                    </a:lnTo>
                    <a:cubicBezTo>
                      <a:pt x="26975" y="783261"/>
                      <a:pt x="0" y="756286"/>
                      <a:pt x="0" y="723010"/>
                    </a:cubicBezTo>
                    <a:lnTo>
                      <a:pt x="0" y="60251"/>
                    </a:lnTo>
                    <a:cubicBezTo>
                      <a:pt x="0" y="26975"/>
                      <a:pt x="26975" y="0"/>
                      <a:pt x="60251" y="0"/>
                    </a:cubicBezTo>
                    <a:lnTo>
                      <a:pt x="988114" y="0"/>
                    </a:lnTo>
                    <a:cubicBezTo>
                      <a:pt x="1011290" y="66"/>
                      <a:pt x="1032374" y="13419"/>
                      <a:pt x="1042339" y="34343"/>
                    </a:cubicBezTo>
                    <a:lnTo>
                      <a:pt x="2087089" y="2229281"/>
                    </a:lnTo>
                    <a:lnTo>
                      <a:pt x="2350385" y="2229281"/>
                    </a:lnTo>
                    <a:cubicBezTo>
                      <a:pt x="2383660" y="2229281"/>
                      <a:pt x="2410636" y="2256256"/>
                      <a:pt x="2410636" y="2289532"/>
                    </a:cubicBezTo>
                    <a:lnTo>
                      <a:pt x="2410636" y="2952291"/>
                    </a:lnTo>
                    <a:cubicBezTo>
                      <a:pt x="2410636" y="2985566"/>
                      <a:pt x="2383660" y="3012541"/>
                      <a:pt x="2350385" y="3012541"/>
                    </a:cubicBezTo>
                    <a:close/>
                    <a:moveTo>
                      <a:pt x="1646053" y="2892040"/>
                    </a:moveTo>
                    <a:lnTo>
                      <a:pt x="2290134" y="2892040"/>
                    </a:lnTo>
                    <a:lnTo>
                      <a:pt x="2290134" y="2349782"/>
                    </a:lnTo>
                    <a:lnTo>
                      <a:pt x="2049131" y="2349782"/>
                    </a:lnTo>
                    <a:cubicBezTo>
                      <a:pt x="2025955" y="2349717"/>
                      <a:pt x="2004871" y="2336363"/>
                      <a:pt x="1994905" y="2315439"/>
                    </a:cubicBezTo>
                    <a:lnTo>
                      <a:pt x="950155" y="120502"/>
                    </a:lnTo>
                    <a:lnTo>
                      <a:pt x="121104" y="120502"/>
                    </a:lnTo>
                    <a:lnTo>
                      <a:pt x="121104" y="662759"/>
                    </a:lnTo>
                    <a:lnTo>
                      <a:pt x="542860" y="662759"/>
                    </a:lnTo>
                    <a:cubicBezTo>
                      <a:pt x="566036" y="662825"/>
                      <a:pt x="587120" y="676178"/>
                      <a:pt x="597086" y="697102"/>
                    </a:cubicBezTo>
                    <a:close/>
                  </a:path>
                </a:pathLst>
              </a:custGeom>
              <a:grpFill/>
              <a:ln w="60198"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sp>
            <p:nvSpPr>
              <p:cNvPr id="35" name="Freeform: Shape 34">
                <a:extLst>
                  <a:ext uri="{FF2B5EF4-FFF2-40B4-BE49-F238E27FC236}">
                    <a16:creationId xmlns:a16="http://schemas.microsoft.com/office/drawing/2014/main" id="{3779FE93-8DE3-40BA-84CB-FBA522881E47}"/>
                  </a:ext>
                </a:extLst>
              </p:cNvPr>
              <p:cNvSpPr/>
              <p:nvPr/>
            </p:nvSpPr>
            <p:spPr>
              <a:xfrm>
                <a:off x="1403297" y="3871455"/>
                <a:ext cx="1332747" cy="1834637"/>
              </a:xfrm>
              <a:custGeom>
                <a:avLst/>
                <a:gdLst>
                  <a:gd name="connsiteX0" fmla="*/ 844139 w 1332747"/>
                  <a:gd name="connsiteY0" fmla="*/ 1834638 h 1834637"/>
                  <a:gd name="connsiteX1" fmla="*/ 60878 w 1332747"/>
                  <a:gd name="connsiteY1" fmla="*/ 1834638 h 1834637"/>
                  <a:gd name="connsiteX2" fmla="*/ 9665 w 1332747"/>
                  <a:gd name="connsiteY2" fmla="*/ 1806320 h 1834637"/>
                  <a:gd name="connsiteX3" fmla="*/ 6653 w 1332747"/>
                  <a:gd name="connsiteY3" fmla="*/ 1746069 h 1834637"/>
                  <a:gd name="connsiteX4" fmla="*/ 826064 w 1332747"/>
                  <a:gd name="connsiteY4" fmla="*/ 34343 h 1834637"/>
                  <a:gd name="connsiteX5" fmla="*/ 880290 w 1332747"/>
                  <a:gd name="connsiteY5" fmla="*/ 0 h 1834637"/>
                  <a:gd name="connsiteX6" fmla="*/ 880290 w 1332747"/>
                  <a:gd name="connsiteY6" fmla="*/ 0 h 1834637"/>
                  <a:gd name="connsiteX7" fmla="*/ 934515 w 1332747"/>
                  <a:gd name="connsiteY7" fmla="*/ 33741 h 1834637"/>
                  <a:gd name="connsiteX8" fmla="*/ 1326749 w 1332747"/>
                  <a:gd name="connsiteY8" fmla="*/ 840499 h 1834637"/>
                  <a:gd name="connsiteX9" fmla="*/ 1326749 w 1332747"/>
                  <a:gd name="connsiteY9" fmla="*/ 892917 h 1834637"/>
                  <a:gd name="connsiteX10" fmla="*/ 898967 w 1332747"/>
                  <a:gd name="connsiteY10" fmla="*/ 1796680 h 1834637"/>
                  <a:gd name="connsiteX11" fmla="*/ 844139 w 1332747"/>
                  <a:gd name="connsiteY11" fmla="*/ 1834638 h 1834637"/>
                  <a:gd name="connsiteX12" fmla="*/ 157280 w 1332747"/>
                  <a:gd name="connsiteY12" fmla="*/ 1714136 h 1834637"/>
                  <a:gd name="connsiteX13" fmla="*/ 806181 w 1332747"/>
                  <a:gd name="connsiteY13" fmla="*/ 1714136 h 1834637"/>
                  <a:gd name="connsiteX14" fmla="*/ 1205644 w 1332747"/>
                  <a:gd name="connsiteY14" fmla="*/ 870625 h 1834637"/>
                  <a:gd name="connsiteX15" fmla="*/ 880892 w 1332747"/>
                  <a:gd name="connsiteY15" fmla="*/ 198828 h 183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2747" h="1834637">
                    <a:moveTo>
                      <a:pt x="844139" y="1834638"/>
                    </a:moveTo>
                    <a:lnTo>
                      <a:pt x="60878" y="1834638"/>
                    </a:lnTo>
                    <a:cubicBezTo>
                      <a:pt x="40062" y="1834680"/>
                      <a:pt x="20698" y="1823973"/>
                      <a:pt x="9665" y="1806320"/>
                    </a:cubicBezTo>
                    <a:cubicBezTo>
                      <a:pt x="-2045" y="1788221"/>
                      <a:pt x="-3194" y="1765245"/>
                      <a:pt x="6653" y="1746069"/>
                    </a:cubicBezTo>
                    <a:lnTo>
                      <a:pt x="826064" y="34343"/>
                    </a:lnTo>
                    <a:cubicBezTo>
                      <a:pt x="836030" y="13419"/>
                      <a:pt x="857114" y="66"/>
                      <a:pt x="880290" y="0"/>
                    </a:cubicBezTo>
                    <a:lnTo>
                      <a:pt x="880290" y="0"/>
                    </a:lnTo>
                    <a:cubicBezTo>
                      <a:pt x="903329" y="-46"/>
                      <a:pt x="924378" y="13051"/>
                      <a:pt x="934515" y="33741"/>
                    </a:cubicBezTo>
                    <a:lnTo>
                      <a:pt x="1326749" y="840499"/>
                    </a:lnTo>
                    <a:cubicBezTo>
                      <a:pt x="1334747" y="857057"/>
                      <a:pt x="1334747" y="876360"/>
                      <a:pt x="1326749" y="892917"/>
                    </a:cubicBezTo>
                    <a:lnTo>
                      <a:pt x="898967" y="1796680"/>
                    </a:lnTo>
                    <a:cubicBezTo>
                      <a:pt x="889998" y="1819215"/>
                      <a:pt x="868390" y="1834175"/>
                      <a:pt x="844139" y="1834638"/>
                    </a:cubicBezTo>
                    <a:close/>
                    <a:moveTo>
                      <a:pt x="157280" y="1714136"/>
                    </a:moveTo>
                    <a:lnTo>
                      <a:pt x="806181" y="1714136"/>
                    </a:lnTo>
                    <a:lnTo>
                      <a:pt x="1205644" y="870625"/>
                    </a:lnTo>
                    <a:lnTo>
                      <a:pt x="880892" y="198828"/>
                    </a:lnTo>
                    <a:close/>
                  </a:path>
                </a:pathLst>
              </a:custGeom>
              <a:grpFill/>
              <a:ln w="60198"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grpSp>
      </p:grpSp>
      <p:grpSp>
        <p:nvGrpSpPr>
          <p:cNvPr id="23" name="Group 22">
            <a:extLst>
              <a:ext uri="{FF2B5EF4-FFF2-40B4-BE49-F238E27FC236}">
                <a16:creationId xmlns:a16="http://schemas.microsoft.com/office/drawing/2014/main" id="{D3CBEF98-CB9E-48D9-8DF8-1831F6237E6D}"/>
              </a:ext>
            </a:extLst>
          </p:cNvPr>
          <p:cNvGrpSpPr/>
          <p:nvPr/>
        </p:nvGrpSpPr>
        <p:grpSpPr>
          <a:xfrm>
            <a:off x="1460950" y="3176217"/>
            <a:ext cx="2736734" cy="822960"/>
            <a:chOff x="1460950" y="2861392"/>
            <a:chExt cx="2736734" cy="822960"/>
          </a:xfrm>
        </p:grpSpPr>
        <p:sp>
          <p:nvSpPr>
            <p:cNvPr id="5" name="Rectangle 4">
              <a:extLst>
                <a:ext uri="{FF2B5EF4-FFF2-40B4-BE49-F238E27FC236}">
                  <a16:creationId xmlns:a16="http://schemas.microsoft.com/office/drawing/2014/main" id="{714A23B0-82C1-0646-A320-F9A1AE70CF63}"/>
                </a:ext>
              </a:extLst>
            </p:cNvPr>
            <p:cNvSpPr/>
            <p:nvPr/>
          </p:nvSpPr>
          <p:spPr bwMode="auto">
            <a:xfrm>
              <a:off x="1460950" y="2861392"/>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r>
                <a:rPr lang="en-US" sz="1667" b="1" dirty="0" err="1">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Fargate</a:t>
              </a:r>
              <a:endParaRPr lang="en-US" sz="1667"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731491">
                <a:lnSpc>
                  <a:spcPct val="90000"/>
                </a:lnSpc>
              </a:pPr>
              <a: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a:t>
              </a:r>
            </a:p>
          </p:txBody>
        </p:sp>
        <p:grpSp>
          <p:nvGrpSpPr>
            <p:cNvPr id="36" name="Graphic 45">
              <a:extLst>
                <a:ext uri="{FF2B5EF4-FFF2-40B4-BE49-F238E27FC236}">
                  <a16:creationId xmlns:a16="http://schemas.microsoft.com/office/drawing/2014/main" id="{BD8DB475-7D90-4CEE-8341-9D45512EE0C7}"/>
                </a:ext>
              </a:extLst>
            </p:cNvPr>
            <p:cNvGrpSpPr/>
            <p:nvPr/>
          </p:nvGrpSpPr>
          <p:grpSpPr>
            <a:xfrm>
              <a:off x="1559885" y="3016330"/>
              <a:ext cx="557005" cy="557003"/>
              <a:chOff x="4495265" y="657669"/>
              <a:chExt cx="529661" cy="529661"/>
            </a:xfrm>
            <a:solidFill>
              <a:srgbClr val="527FFF"/>
            </a:solidFill>
          </p:grpSpPr>
          <p:sp>
            <p:nvSpPr>
              <p:cNvPr id="37" name="Freeform: Shape 36">
                <a:extLst>
                  <a:ext uri="{FF2B5EF4-FFF2-40B4-BE49-F238E27FC236}">
                    <a16:creationId xmlns:a16="http://schemas.microsoft.com/office/drawing/2014/main" id="{A28DF57D-0DFB-42BA-B029-EFC927A7E41E}"/>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sp>
            <p:nvSpPr>
              <p:cNvPr id="38" name="Freeform: Shape 37">
                <a:extLst>
                  <a:ext uri="{FF2B5EF4-FFF2-40B4-BE49-F238E27FC236}">
                    <a16:creationId xmlns:a16="http://schemas.microsoft.com/office/drawing/2014/main" id="{CD399730-F33B-4C8B-9A4A-CE6DE72F4530}"/>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sp>
            <p:nvSpPr>
              <p:cNvPr id="39" name="Freeform: Shape 38">
                <a:extLst>
                  <a:ext uri="{FF2B5EF4-FFF2-40B4-BE49-F238E27FC236}">
                    <a16:creationId xmlns:a16="http://schemas.microsoft.com/office/drawing/2014/main" id="{35810FE8-B00C-4CA7-999D-9177361DA66D}"/>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grpSp>
      </p:grpSp>
      <p:grpSp>
        <p:nvGrpSpPr>
          <p:cNvPr id="9" name="Group 8">
            <a:extLst>
              <a:ext uri="{FF2B5EF4-FFF2-40B4-BE49-F238E27FC236}">
                <a16:creationId xmlns:a16="http://schemas.microsoft.com/office/drawing/2014/main" id="{A1FBA846-8812-4AC2-8C59-560DB4AF1A82}"/>
              </a:ext>
            </a:extLst>
          </p:cNvPr>
          <p:cNvGrpSpPr/>
          <p:nvPr/>
        </p:nvGrpSpPr>
        <p:grpSpPr>
          <a:xfrm>
            <a:off x="1460950" y="5367054"/>
            <a:ext cx="2736734" cy="822960"/>
            <a:chOff x="1460950" y="5252754"/>
            <a:chExt cx="2736734" cy="822960"/>
          </a:xfrm>
        </p:grpSpPr>
        <p:sp>
          <p:nvSpPr>
            <p:cNvPr id="7" name="Rectangle 6">
              <a:extLst>
                <a:ext uri="{FF2B5EF4-FFF2-40B4-BE49-F238E27FC236}">
                  <a16:creationId xmlns:a16="http://schemas.microsoft.com/office/drawing/2014/main" id="{B9F18CBE-5A0B-CA4B-B475-FDA266D17878}"/>
                </a:ext>
              </a:extLst>
            </p:cNvPr>
            <p:cNvSpPr/>
            <p:nvPr/>
          </p:nvSpPr>
          <p:spPr bwMode="auto">
            <a:xfrm>
              <a:off x="1460950" y="5252754"/>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a:p>
              <a:pPr defTabSz="731491">
                <a:lnSpc>
                  <a:spcPct val="90000"/>
                </a:lnSpc>
              </a:pPr>
              <a: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Infrastructure-as-a-Service</a:t>
              </a:r>
            </a:p>
          </p:txBody>
        </p:sp>
        <p:grpSp>
          <p:nvGrpSpPr>
            <p:cNvPr id="57" name="Graphic 3">
              <a:extLst>
                <a:ext uri="{FF2B5EF4-FFF2-40B4-BE49-F238E27FC236}">
                  <a16:creationId xmlns:a16="http://schemas.microsoft.com/office/drawing/2014/main" id="{7421F6D2-B760-4A43-8BFA-82E2F698E739}"/>
                </a:ext>
              </a:extLst>
            </p:cNvPr>
            <p:cNvGrpSpPr/>
            <p:nvPr/>
          </p:nvGrpSpPr>
          <p:grpSpPr>
            <a:xfrm>
              <a:off x="1568735" y="5400460"/>
              <a:ext cx="506738" cy="506738"/>
              <a:chOff x="4333875" y="2333625"/>
              <a:chExt cx="476250" cy="476250"/>
            </a:xfrm>
            <a:solidFill>
              <a:srgbClr val="C9C9C9"/>
            </a:solidFill>
          </p:grpSpPr>
          <p:sp>
            <p:nvSpPr>
              <p:cNvPr id="58" name="Freeform: Shape 57">
                <a:extLst>
                  <a:ext uri="{FF2B5EF4-FFF2-40B4-BE49-F238E27FC236}">
                    <a16:creationId xmlns:a16="http://schemas.microsoft.com/office/drawing/2014/main" id="{BBA9EBB3-B36C-4889-A6DF-793AF6DC558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rgbClr val="527FFF"/>
              </a:solid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sp>
            <p:nvSpPr>
              <p:cNvPr id="59" name="Freeform: Shape 58">
                <a:extLst>
                  <a:ext uri="{FF2B5EF4-FFF2-40B4-BE49-F238E27FC236}">
                    <a16:creationId xmlns:a16="http://schemas.microsoft.com/office/drawing/2014/main" id="{E4FD4D53-3A17-42C1-A936-72D22519E4AB}"/>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rgbClr val="527FFF"/>
              </a:solid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sp>
            <p:nvSpPr>
              <p:cNvPr id="60" name="Freeform: Shape 59">
                <a:extLst>
                  <a:ext uri="{FF2B5EF4-FFF2-40B4-BE49-F238E27FC236}">
                    <a16:creationId xmlns:a16="http://schemas.microsoft.com/office/drawing/2014/main" id="{9632B377-707A-4694-BFEA-FB5A81225EB9}"/>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rgbClr val="527FFF"/>
              </a:solidFill>
              <a:ln w="9525" cap="flat">
                <a:noFill/>
                <a:prstDash val="solid"/>
                <a:miter/>
              </a:ln>
            </p:spPr>
            <p:txBody>
              <a:bodyPr rtlCol="0" anchor="ctr"/>
              <a:lstStyle/>
              <a:p>
                <a:pPr defTabSz="914307"/>
                <a:endParaRPr lang="en-US" sz="1765" dirty="0">
                  <a:solidFill>
                    <a:srgbClr val="FFFFFF"/>
                  </a:solidFill>
                  <a:latin typeface="Amazon Ember Display" panose="020F0603020204020204" pitchFamily="34" charset="0"/>
                </a:endParaRPr>
              </a:p>
            </p:txBody>
          </p:sp>
        </p:grpSp>
      </p:grpSp>
      <p:grpSp>
        <p:nvGrpSpPr>
          <p:cNvPr id="10" name="Group 9">
            <a:extLst>
              <a:ext uri="{FF2B5EF4-FFF2-40B4-BE49-F238E27FC236}">
                <a16:creationId xmlns:a16="http://schemas.microsoft.com/office/drawing/2014/main" id="{A68799D8-4360-48C9-B9CA-05E132FE9F04}"/>
              </a:ext>
            </a:extLst>
          </p:cNvPr>
          <p:cNvGrpSpPr/>
          <p:nvPr/>
        </p:nvGrpSpPr>
        <p:grpSpPr>
          <a:xfrm>
            <a:off x="1460950" y="4271636"/>
            <a:ext cx="2736734" cy="822960"/>
            <a:chOff x="1460950" y="4054314"/>
            <a:chExt cx="2736734" cy="822960"/>
          </a:xfrm>
        </p:grpSpPr>
        <p:sp>
          <p:nvSpPr>
            <p:cNvPr id="6" name="Rectangle 5">
              <a:extLst>
                <a:ext uri="{FF2B5EF4-FFF2-40B4-BE49-F238E27FC236}">
                  <a16:creationId xmlns:a16="http://schemas.microsoft.com/office/drawing/2014/main" id="{14AAF323-BB69-1E4C-A676-F4E9091E4169}"/>
                </a:ext>
              </a:extLst>
            </p:cNvPr>
            <p:cNvSpPr/>
            <p:nvPr/>
          </p:nvSpPr>
          <p:spPr bwMode="auto">
            <a:xfrm>
              <a:off x="1460950" y="4054314"/>
              <a:ext cx="2736734" cy="822960"/>
            </a:xfrm>
            <a:prstGeom prst="rect">
              <a:avLst/>
            </a:prstGeom>
            <a:noFill/>
            <a:ln w="25400">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txBody>
            <a:bodyPr lIns="762000" rtlCol="0" anchor="ctr"/>
            <a:lstStyle/>
            <a:p>
              <a:pPr defTabSz="731491">
                <a:lnSpc>
                  <a:spcPct val="90000"/>
                </a:lnSpc>
              </a:pPr>
              <a:r>
                <a:rPr lang="en-US" sz="1667" b="1"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ECS/EKS</a:t>
              </a:r>
              <a:br>
                <a:rPr lang="en-US" sz="16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Container-management </a:t>
              </a:r>
              <a:b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-as-a-service</a:t>
              </a:r>
            </a:p>
          </p:txBody>
        </p:sp>
        <p:grpSp>
          <p:nvGrpSpPr>
            <p:cNvPr id="69" name="Group 68">
              <a:extLst>
                <a:ext uri="{FF2B5EF4-FFF2-40B4-BE49-F238E27FC236}">
                  <a16:creationId xmlns:a16="http://schemas.microsoft.com/office/drawing/2014/main" id="{269B1F8E-B68F-464D-B919-4B05F1C46ED2}"/>
                </a:ext>
              </a:extLst>
            </p:cNvPr>
            <p:cNvGrpSpPr/>
            <p:nvPr/>
          </p:nvGrpSpPr>
          <p:grpSpPr>
            <a:xfrm>
              <a:off x="1559885" y="4202525"/>
              <a:ext cx="487153" cy="543612"/>
              <a:chOff x="747713" y="669925"/>
              <a:chExt cx="479424" cy="534988"/>
            </a:xfrm>
          </p:grpSpPr>
          <p:sp>
            <p:nvSpPr>
              <p:cNvPr id="67" name="Freeform 5">
                <a:extLst>
                  <a:ext uri="{FF2B5EF4-FFF2-40B4-BE49-F238E27FC236}">
                    <a16:creationId xmlns:a16="http://schemas.microsoft.com/office/drawing/2014/main" id="{DF2E5AFE-E606-4A16-A97E-3899A6A09BB7}"/>
                  </a:ext>
                </a:extLst>
              </p:cNvPr>
              <p:cNvSpPr>
                <a:spLocks/>
              </p:cNvSpPr>
              <p:nvPr/>
            </p:nvSpPr>
            <p:spPr bwMode="auto">
              <a:xfrm>
                <a:off x="747713" y="669925"/>
                <a:ext cx="458787" cy="534988"/>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0638"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endParaRPr lang="en-US" sz="1765" dirty="0">
                  <a:solidFill>
                    <a:srgbClr val="FFFFFF"/>
                  </a:solidFill>
                  <a:latin typeface="Amazon Ember Display" panose="020F0603020204020204" pitchFamily="34" charset="0"/>
                </a:endParaRPr>
              </a:p>
            </p:txBody>
          </p:sp>
          <p:sp>
            <p:nvSpPr>
              <p:cNvPr id="68" name="Freeform 6">
                <a:extLst>
                  <a:ext uri="{FF2B5EF4-FFF2-40B4-BE49-F238E27FC236}">
                    <a16:creationId xmlns:a16="http://schemas.microsoft.com/office/drawing/2014/main" id="{859F9E2B-65B4-4379-91EC-E932F545B2DD}"/>
                  </a:ext>
                </a:extLst>
              </p:cNvPr>
              <p:cNvSpPr>
                <a:spLocks/>
              </p:cNvSpPr>
              <p:nvPr/>
            </p:nvSpPr>
            <p:spPr bwMode="auto">
              <a:xfrm>
                <a:off x="1009650" y="669925"/>
                <a:ext cx="217487" cy="37465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0638"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endParaRPr lang="en-US" sz="1765" dirty="0">
                  <a:solidFill>
                    <a:srgbClr val="FFFFFF"/>
                  </a:solidFill>
                  <a:latin typeface="Amazon Ember Display" panose="020F0603020204020204" pitchFamily="34" charset="0"/>
                </a:endParaRPr>
              </a:p>
            </p:txBody>
          </p:sp>
        </p:grpSp>
      </p:grpSp>
      <p:cxnSp>
        <p:nvCxnSpPr>
          <p:cNvPr id="47" name="Straight Connector 46">
            <a:extLst>
              <a:ext uri="{FF2B5EF4-FFF2-40B4-BE49-F238E27FC236}">
                <a16:creationId xmlns:a16="http://schemas.microsoft.com/office/drawing/2014/main" id="{FADD0371-DBE3-453B-A035-5023143E88D4}"/>
              </a:ext>
            </a:extLst>
          </p:cNvPr>
          <p:cNvCxnSpPr>
            <a:cxnSpLocks/>
          </p:cNvCxnSpPr>
          <p:nvPr/>
        </p:nvCxnSpPr>
        <p:spPr>
          <a:xfrm>
            <a:off x="1146666" y="3039988"/>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8" name="Straight Connector 47">
            <a:extLst>
              <a:ext uri="{FF2B5EF4-FFF2-40B4-BE49-F238E27FC236}">
                <a16:creationId xmlns:a16="http://schemas.microsoft.com/office/drawing/2014/main" id="{3804740E-0EA0-479B-A8A2-1E5DC21FC7B0}"/>
              </a:ext>
            </a:extLst>
          </p:cNvPr>
          <p:cNvCxnSpPr>
            <a:cxnSpLocks/>
          </p:cNvCxnSpPr>
          <p:nvPr/>
        </p:nvCxnSpPr>
        <p:spPr>
          <a:xfrm>
            <a:off x="1146666" y="4135407"/>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9" name="Straight Connector 48">
            <a:extLst>
              <a:ext uri="{FF2B5EF4-FFF2-40B4-BE49-F238E27FC236}">
                <a16:creationId xmlns:a16="http://schemas.microsoft.com/office/drawing/2014/main" id="{113214E1-BAF9-4790-A8D3-32BA21BEC484}"/>
              </a:ext>
            </a:extLst>
          </p:cNvPr>
          <p:cNvCxnSpPr>
            <a:cxnSpLocks/>
          </p:cNvCxnSpPr>
          <p:nvPr/>
        </p:nvCxnSpPr>
        <p:spPr>
          <a:xfrm>
            <a:off x="1146666" y="5230825"/>
            <a:ext cx="10703572"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0079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10" presetClass="entr" presetSubtype="0" fill="hold" nodeType="withEffect">
                                  <p:stCondLst>
                                    <p:cond delay="5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childTnLst>
                                </p:cTn>
                              </p:par>
                              <p:par>
                                <p:cTn id="41" presetID="10" presetClass="entr" presetSubtype="0" fill="hold" nodeType="withEffect">
                                  <p:stCondLst>
                                    <p:cond delay="5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par>
                                <p:cTn id="44" presetID="16" presetClass="entr" presetSubtype="37" fill="hold"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barn(outVertical)">
                                      <p:cBhvr>
                                        <p:cTn id="46" dur="750"/>
                                        <p:tgtEl>
                                          <p:spTgt spid="47"/>
                                        </p:tgtEl>
                                      </p:cBhvr>
                                    </p:animEffect>
                                  </p:childTnLst>
                                </p:cTn>
                              </p:par>
                              <p:par>
                                <p:cTn id="47" presetID="16" presetClass="entr" presetSubtype="37" fill="hold" nodeType="withEffect">
                                  <p:stCondLst>
                                    <p:cond delay="500"/>
                                  </p:stCondLst>
                                  <p:childTnLst>
                                    <p:set>
                                      <p:cBhvr>
                                        <p:cTn id="48" dur="1" fill="hold">
                                          <p:stCondLst>
                                            <p:cond delay="0"/>
                                          </p:stCondLst>
                                        </p:cTn>
                                        <p:tgtEl>
                                          <p:spTgt spid="48"/>
                                        </p:tgtEl>
                                        <p:attrNameLst>
                                          <p:attrName>style.visibility</p:attrName>
                                        </p:attrNameLst>
                                      </p:cBhvr>
                                      <p:to>
                                        <p:strVal val="visible"/>
                                      </p:to>
                                    </p:set>
                                    <p:animEffect transition="in" filter="barn(outVertical)">
                                      <p:cBhvr>
                                        <p:cTn id="49" dur="750"/>
                                        <p:tgtEl>
                                          <p:spTgt spid="48"/>
                                        </p:tgtEl>
                                      </p:cBhvr>
                                    </p:animEffect>
                                  </p:childTnLst>
                                </p:cTn>
                              </p:par>
                              <p:par>
                                <p:cTn id="50" presetID="16" presetClass="entr" presetSubtype="37" fill="hold" nodeType="withEffect">
                                  <p:stCondLst>
                                    <p:cond delay="500"/>
                                  </p:stCondLst>
                                  <p:childTnLst>
                                    <p:set>
                                      <p:cBhvr>
                                        <p:cTn id="51" dur="1" fill="hold">
                                          <p:stCondLst>
                                            <p:cond delay="0"/>
                                          </p:stCondLst>
                                        </p:cTn>
                                        <p:tgtEl>
                                          <p:spTgt spid="49"/>
                                        </p:tgtEl>
                                        <p:attrNameLst>
                                          <p:attrName>style.visibility</p:attrName>
                                        </p:attrNameLst>
                                      </p:cBhvr>
                                      <p:to>
                                        <p:strVal val="visible"/>
                                      </p:to>
                                    </p:set>
                                    <p:animEffect transition="in" filter="barn(outVertical)">
                                      <p:cBhvr>
                                        <p:cTn id="52"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Hosting .NET Apps on </a:t>
            </a:r>
            <a:br>
              <a:rPr lang="en-US" dirty="0"/>
            </a:br>
            <a:r>
              <a:rPr lang="en-US" dirty="0"/>
              <a:t>AWS Lambda</a:t>
            </a:r>
          </a:p>
        </p:txBody>
      </p:sp>
      <p:sp>
        <p:nvSpPr>
          <p:cNvPr id="4" name="TextBox 3">
            <a:extLst>
              <a:ext uri="{FF2B5EF4-FFF2-40B4-BE49-F238E27FC236}">
                <a16:creationId xmlns:a16="http://schemas.microsoft.com/office/drawing/2014/main" id="{E9F0B4F2-0F22-7D2D-01E5-E917A095CA2C}"/>
              </a:ext>
            </a:extLst>
          </p:cNvPr>
          <p:cNvSpPr txBox="1"/>
          <p:nvPr/>
        </p:nvSpPr>
        <p:spPr>
          <a:xfrm>
            <a:off x="532109" y="4341825"/>
            <a:ext cx="6096000" cy="461665"/>
          </a:xfrm>
          <a:prstGeom prst="rect">
            <a:avLst/>
          </a:prstGeom>
          <a:noFill/>
        </p:spPr>
        <p:txBody>
          <a:bodyPr wrap="square">
            <a:spAutoFit/>
          </a:bodyPr>
          <a:lstStyle/>
          <a:p>
            <a:r>
              <a:rPr lang="en-US" sz="2400" dirty="0">
                <a:latin typeface="Amazon Ember Display" panose="020F0603020204020204" pitchFamily="34" charset="0"/>
              </a:rPr>
              <a:t>Demo</a:t>
            </a:r>
          </a:p>
        </p:txBody>
      </p:sp>
    </p:spTree>
    <p:extLst>
      <p:ext uri="{BB962C8B-B14F-4D97-AF65-F5344CB8AC3E}">
        <p14:creationId xmlns:p14="http://schemas.microsoft.com/office/powerpoint/2010/main" val="5138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4" name="Rectangle 3">
            <a:extLst>
              <a:ext uri="{FF2B5EF4-FFF2-40B4-BE49-F238E27FC236}">
                <a16:creationId xmlns:a16="http://schemas.microsoft.com/office/drawing/2014/main" id="{DFC71AA1-34F1-42F4-A52E-9373581F3E63}"/>
              </a:ext>
            </a:extLst>
          </p:cNvPr>
          <p:cNvSpPr/>
          <p:nvPr/>
        </p:nvSpPr>
        <p:spPr>
          <a:xfrm>
            <a:off x="8582723" y="705805"/>
            <a:ext cx="3477045" cy="1574007"/>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8" y="700869"/>
            <a:ext cx="5069129" cy="349296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sp>
        <p:nvSpPr>
          <p:cNvPr id="25" name="TextBox 44">
            <a:extLst>
              <a:ext uri="{FF2B5EF4-FFF2-40B4-BE49-F238E27FC236}">
                <a16:creationId xmlns:a16="http://schemas.microsoft.com/office/drawing/2014/main" id="{791CC571-A2CC-4836-AC4F-AB7BCC9702B6}"/>
              </a:ext>
            </a:extLst>
          </p:cNvPr>
          <p:cNvSpPr txBox="1"/>
          <p:nvPr/>
        </p:nvSpPr>
        <p:spPr>
          <a:xfrm>
            <a:off x="9882975" y="4236356"/>
            <a:ext cx="2095979"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Replatform</a:t>
            </a:r>
          </a:p>
        </p:txBody>
      </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Windows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Containerized Apps / Serverless / Static Hosting?</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34CA757-25AA-4D57-86AD-C038800B7420}"/>
              </a:ext>
            </a:extLst>
          </p:cNvPr>
          <p:cNvGrpSpPr/>
          <p:nvPr/>
        </p:nvGrpSpPr>
        <p:grpSpPr>
          <a:xfrm>
            <a:off x="10645176" y="1130365"/>
            <a:ext cx="1345962" cy="442674"/>
            <a:chOff x="5633879" y="6286478"/>
            <a:chExt cx="1345962" cy="442674"/>
          </a:xfrm>
          <a:solidFill>
            <a:schemeClr val="bg2">
              <a:lumMod val="60000"/>
              <a:lumOff val="40000"/>
            </a:schemeClr>
          </a:solidFill>
        </p:grpSpPr>
        <p:sp>
          <p:nvSpPr>
            <p:cNvPr id="165" name="TextBox 155">
              <a:extLst>
                <a:ext uri="{FF2B5EF4-FFF2-40B4-BE49-F238E27FC236}">
                  <a16:creationId xmlns:a16="http://schemas.microsoft.com/office/drawing/2014/main" id="{24655D13-D9AC-4400-999D-8EA68452371C}"/>
                </a:ext>
              </a:extLst>
            </p:cNvPr>
            <p:cNvSpPr txBox="1"/>
            <p:nvPr/>
          </p:nvSpPr>
          <p:spPr>
            <a:xfrm>
              <a:off x="5633879" y="6286478"/>
              <a:ext cx="1345962"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Lambda</a:t>
              </a:r>
            </a:p>
          </p:txBody>
        </p:sp>
        <p:pic>
          <p:nvPicPr>
            <p:cNvPr id="166" name="Graphic 148">
              <a:extLst>
                <a:ext uri="{FF2B5EF4-FFF2-40B4-BE49-F238E27FC236}">
                  <a16:creationId xmlns:a16="http://schemas.microsoft.com/office/drawing/2014/main" id="{9C7DC8EE-B8E6-4616-8C72-B56474E0134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5774934" y="6335275"/>
              <a:ext cx="336199" cy="350208"/>
            </a:xfrm>
            <a:prstGeom prst="rect">
              <a:avLst/>
            </a:prstGeom>
            <a:grpFill/>
          </p:spPr>
        </p:pic>
      </p:grp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92250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Linux</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5" name="TextBox 275">
            <a:extLst>
              <a:ext uri="{FF2B5EF4-FFF2-40B4-BE49-F238E27FC236}">
                <a16:creationId xmlns:a16="http://schemas.microsoft.com/office/drawing/2014/main" id="{1E033707-5F2A-4467-9845-3FEFDA9B6CC8}"/>
              </a:ext>
            </a:extLst>
          </p:cNvPr>
          <p:cNvSpPr txBox="1"/>
          <p:nvPr/>
        </p:nvSpPr>
        <p:spPr>
          <a:xfrm>
            <a:off x="8935541" y="890818"/>
            <a:ext cx="13676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Serverless Functions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6" name="Connector: Elbow 55">
            <a:extLst>
              <a:ext uri="{FF2B5EF4-FFF2-40B4-BE49-F238E27FC236}">
                <a16:creationId xmlns:a16="http://schemas.microsoft.com/office/drawing/2014/main" id="{687F347D-E504-42C5-B961-FD731891B07C}"/>
              </a:ext>
            </a:extLst>
          </p:cNvPr>
          <p:cNvCxnSpPr>
            <a:cxnSpLocks/>
            <a:stCxn id="41" idx="2"/>
            <a:endCxn id="40" idx="0"/>
          </p:cNvCxnSpPr>
          <p:nvPr/>
        </p:nvCxnSpPr>
        <p:spPr>
          <a:xfrm rot="5400000">
            <a:off x="9365464" y="3688870"/>
            <a:ext cx="519743" cy="996886"/>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64" name="TextBox 322">
            <a:extLst>
              <a:ext uri="{FF2B5EF4-FFF2-40B4-BE49-F238E27FC236}">
                <a16:creationId xmlns:a16="http://schemas.microsoft.com/office/drawing/2014/main" id="{D5F51154-4C1D-4FF7-9FF7-E7BBDF1C26A7}"/>
              </a:ext>
            </a:extLst>
          </p:cNvPr>
          <p:cNvSpPr txBox="1"/>
          <p:nvPr/>
        </p:nvSpPr>
        <p:spPr>
          <a:xfrm>
            <a:off x="10472981" y="622280"/>
            <a:ext cx="1756545"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Refactor</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89117" y="3614230"/>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b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mazon Ember Display" panose="020F0603020204020204" pitchFamily="34" charset="0"/>
              </a:endParaRPr>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p:cNvCxnSpPr>
          <p:nvPr/>
        </p:nvCxnSpPr>
        <p:spPr>
          <a:xfrm>
            <a:off x="10949766" y="3230301"/>
            <a:ext cx="361931" cy="383929"/>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cxnSp>
        <p:nvCxnSpPr>
          <p:cNvPr id="189" name="Connector: Elbow 188">
            <a:extLst>
              <a:ext uri="{FF2B5EF4-FFF2-40B4-BE49-F238E27FC236}">
                <a16:creationId xmlns:a16="http://schemas.microsoft.com/office/drawing/2014/main" id="{4DBA045B-3D8B-4772-BDDD-ABF352BDAA05}"/>
              </a:ext>
            </a:extLst>
          </p:cNvPr>
          <p:cNvCxnSpPr>
            <a:cxnSpLocks/>
            <a:endCxn id="165" idx="1"/>
          </p:cNvCxnSpPr>
          <p:nvPr/>
        </p:nvCxnSpPr>
        <p:spPr>
          <a:xfrm>
            <a:off x="8657372" y="904979"/>
            <a:ext cx="1987804" cy="446723"/>
          </a:xfrm>
          <a:prstGeom prst="bentConnector3">
            <a:avLst>
              <a:gd name="adj1" fmla="val 86239"/>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3C9B3488-1017-4604-B923-B20E9689A811}"/>
              </a:ext>
            </a:extLst>
          </p:cNvPr>
          <p:cNvCxnSpPr>
            <a:cxnSpLocks/>
            <a:stCxn id="42" idx="3"/>
            <a:endCxn id="185" idx="1"/>
          </p:cNvCxnSpPr>
          <p:nvPr/>
        </p:nvCxnSpPr>
        <p:spPr>
          <a:xfrm>
            <a:off x="9475208" y="1603949"/>
            <a:ext cx="1178764" cy="294782"/>
          </a:xfrm>
          <a:prstGeom prst="bentConnector3">
            <a:avLst>
              <a:gd name="adj1" fmla="val 7855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1" name="TextBox 275">
            <a:extLst>
              <a:ext uri="{FF2B5EF4-FFF2-40B4-BE49-F238E27FC236}">
                <a16:creationId xmlns:a16="http://schemas.microsoft.com/office/drawing/2014/main" id="{3FF8FF96-5F50-4D84-A0F2-CCD245937CBD}"/>
              </a:ext>
            </a:extLst>
          </p:cNvPr>
          <p:cNvSpPr txBox="1"/>
          <p:nvPr/>
        </p:nvSpPr>
        <p:spPr>
          <a:xfrm>
            <a:off x="9442391" y="1368422"/>
            <a:ext cx="1002197"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Static Hosting</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85" name="TextBox 155">
            <a:extLst>
              <a:ext uri="{FF2B5EF4-FFF2-40B4-BE49-F238E27FC236}">
                <a16:creationId xmlns:a16="http://schemas.microsoft.com/office/drawing/2014/main" id="{AC1EA4AA-13C9-46E0-842A-5564713CDC9B}"/>
              </a:ext>
            </a:extLst>
          </p:cNvPr>
          <p:cNvSpPr txBox="1"/>
          <p:nvPr/>
        </p:nvSpPr>
        <p:spPr>
          <a:xfrm>
            <a:off x="10653972" y="1677394"/>
            <a:ext cx="1345962"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Amplify</a:t>
            </a:r>
          </a:p>
        </p:txBody>
      </p:sp>
      <p:pic>
        <p:nvPicPr>
          <p:cNvPr id="2" name="Picture 1" descr="A picture containing icon&#10;&#10;Description automatically generated">
            <a:extLst>
              <a:ext uri="{FF2B5EF4-FFF2-40B4-BE49-F238E27FC236}">
                <a16:creationId xmlns:a16="http://schemas.microsoft.com/office/drawing/2014/main" id="{E26E8D05-CB95-9158-4D7C-3FB4ED8209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53971" y="1632620"/>
            <a:ext cx="548640" cy="548640"/>
          </a:xfrm>
          <a:prstGeom prst="rect">
            <a:avLst/>
          </a:prstGeom>
        </p:spPr>
      </p:pic>
    </p:spTree>
    <p:extLst>
      <p:ext uri="{BB962C8B-B14F-4D97-AF65-F5344CB8AC3E}">
        <p14:creationId xmlns:p14="http://schemas.microsoft.com/office/powerpoint/2010/main" val="151998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18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4EC0-1192-4DDF-8D39-A6F5FBBF15DA}"/>
              </a:ext>
            </a:extLst>
          </p:cNvPr>
          <p:cNvSpPr>
            <a:spLocks noGrp="1"/>
          </p:cNvSpPr>
          <p:nvPr>
            <p:ph type="title"/>
          </p:nvPr>
        </p:nvSpPr>
        <p:spPr/>
        <p:txBody>
          <a:bodyPr/>
          <a:lstStyle/>
          <a:p>
            <a:r>
              <a:rPr lang="en-US" dirty="0"/>
              <a:t>The most important key takeaway</a:t>
            </a:r>
          </a:p>
        </p:txBody>
      </p:sp>
      <p:sp>
        <p:nvSpPr>
          <p:cNvPr id="4" name="Slide Number Placeholder 3">
            <a:extLst>
              <a:ext uri="{FF2B5EF4-FFF2-40B4-BE49-F238E27FC236}">
                <a16:creationId xmlns:a16="http://schemas.microsoft.com/office/drawing/2014/main" id="{27FC42B9-9996-4962-9A56-50F1BB321D8B}"/>
              </a:ext>
            </a:extLst>
          </p:cNvPr>
          <p:cNvSpPr>
            <a:spLocks noGrp="1"/>
          </p:cNvSpPr>
          <p:nvPr>
            <p:ph type="sldNum" sz="quarter" idx="12"/>
          </p:nvPr>
        </p:nvSpPr>
        <p:spPr/>
        <p:txBody>
          <a:bodyPr/>
          <a:lstStyle/>
          <a:p>
            <a:fld id="{EB4B8DE2-A4E8-46E4-8BBF-D75455EFF32C}" type="slidenum">
              <a:rPr lang="en-US" smtClean="0"/>
              <a:pPr/>
              <a:t>3</a:t>
            </a:fld>
            <a:endParaRPr lang="en-US"/>
          </a:p>
        </p:txBody>
      </p:sp>
      <p:sp>
        <p:nvSpPr>
          <p:cNvPr id="5" name="Heart 4">
            <a:extLst>
              <a:ext uri="{FF2B5EF4-FFF2-40B4-BE49-F238E27FC236}">
                <a16:creationId xmlns:a16="http://schemas.microsoft.com/office/drawing/2014/main" id="{B20A423B-3875-4633-AC75-5828A0F6F574}"/>
              </a:ext>
            </a:extLst>
          </p:cNvPr>
          <p:cNvSpPr/>
          <p:nvPr/>
        </p:nvSpPr>
        <p:spPr>
          <a:xfrm>
            <a:off x="4338415" y="2602637"/>
            <a:ext cx="2589692" cy="2133530"/>
          </a:xfrm>
          <a:prstGeom prst="hear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latin typeface="Amazon Ember Display" panose="020F0603020204020204" pitchFamily="34" charset="0"/>
            </a:endParaRPr>
          </a:p>
        </p:txBody>
      </p:sp>
      <p:sp>
        <p:nvSpPr>
          <p:cNvPr id="6" name="TextBox 5">
            <a:extLst>
              <a:ext uri="{FF2B5EF4-FFF2-40B4-BE49-F238E27FC236}">
                <a16:creationId xmlns:a16="http://schemas.microsoft.com/office/drawing/2014/main" id="{AD7932BC-30B5-4AE8-AE5D-A8F8146856C5}"/>
              </a:ext>
            </a:extLst>
          </p:cNvPr>
          <p:cNvSpPr txBox="1"/>
          <p:nvPr/>
        </p:nvSpPr>
        <p:spPr>
          <a:xfrm>
            <a:off x="7334919" y="2121833"/>
            <a:ext cx="4241641" cy="2400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pic>
        <p:nvPicPr>
          <p:cNvPr id="7" name="Picture 6">
            <a:extLst>
              <a:ext uri="{FF2B5EF4-FFF2-40B4-BE49-F238E27FC236}">
                <a16:creationId xmlns:a16="http://schemas.microsoft.com/office/drawing/2014/main" id="{D988B94A-3C63-490A-9DB5-F81DADA409C9}"/>
              </a:ext>
            </a:extLst>
          </p:cNvPr>
          <p:cNvPicPr>
            <a:picLocks noChangeAspect="1"/>
          </p:cNvPicPr>
          <p:nvPr/>
        </p:nvPicPr>
        <p:blipFill>
          <a:blip r:embed="rId2"/>
          <a:srcRect/>
          <a:stretch/>
        </p:blipFill>
        <p:spPr>
          <a:xfrm>
            <a:off x="615440" y="2823726"/>
            <a:ext cx="2828314" cy="1691352"/>
          </a:xfrm>
          <a:prstGeom prst="rect">
            <a:avLst/>
          </a:prstGeom>
        </p:spPr>
      </p:pic>
    </p:spTree>
    <p:extLst>
      <p:ext uri="{BB962C8B-B14F-4D97-AF65-F5344CB8AC3E}">
        <p14:creationId xmlns:p14="http://schemas.microsoft.com/office/powerpoint/2010/main" val="23533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1A89-4CD5-43F5-9E9A-71ABCB99F1B5}"/>
              </a:ext>
            </a:extLst>
          </p:cNvPr>
          <p:cNvSpPr>
            <a:spLocks noGrp="1"/>
          </p:cNvSpPr>
          <p:nvPr>
            <p:ph type="title"/>
          </p:nvPr>
        </p:nvSpPr>
        <p:spPr>
          <a:xfrm>
            <a:off x="609600" y="914401"/>
            <a:ext cx="10972800" cy="535531"/>
          </a:xfrm>
        </p:spPr>
        <p:txBody>
          <a:bodyPr/>
          <a:lstStyle/>
          <a:p>
            <a:r>
              <a:rPr lang="en-US" dirty="0"/>
              <a:t>BUILD with AWS Amplify</a:t>
            </a:r>
            <a:endParaRPr lang="en-US" sz="1200" cap="all" dirty="0">
              <a:ea typeface="Amazon Ember Display" panose="020F0603020204020204" pitchFamily="34" charset="0"/>
              <a:cs typeface="Amazon Ember Display" panose="020F0603020204020204" pitchFamily="34" charset="0"/>
            </a:endParaRPr>
          </a:p>
        </p:txBody>
      </p:sp>
      <p:grpSp>
        <p:nvGrpSpPr>
          <p:cNvPr id="116" name="Group 115">
            <a:extLst>
              <a:ext uri="{FF2B5EF4-FFF2-40B4-BE49-F238E27FC236}">
                <a16:creationId xmlns:a16="http://schemas.microsoft.com/office/drawing/2014/main" id="{9B78CBFA-CA72-4DE3-915F-0D2BA188115A}"/>
              </a:ext>
            </a:extLst>
          </p:cNvPr>
          <p:cNvGrpSpPr/>
          <p:nvPr/>
        </p:nvGrpSpPr>
        <p:grpSpPr>
          <a:xfrm>
            <a:off x="765405" y="2017072"/>
            <a:ext cx="4572000" cy="3963032"/>
            <a:chOff x="918486" y="2420487"/>
            <a:chExt cx="5486400" cy="4755638"/>
          </a:xfrm>
        </p:grpSpPr>
        <p:sp>
          <p:nvSpPr>
            <p:cNvPr id="3" name="Round Diagonal Corner Rectangle 87">
              <a:extLst>
                <a:ext uri="{FF2B5EF4-FFF2-40B4-BE49-F238E27FC236}">
                  <a16:creationId xmlns:a16="http://schemas.microsoft.com/office/drawing/2014/main" id="{CC454C0F-9E48-458E-8E0F-2A62B7A9C785}"/>
                </a:ext>
              </a:extLst>
            </p:cNvPr>
            <p:cNvSpPr/>
            <p:nvPr/>
          </p:nvSpPr>
          <p:spPr>
            <a:xfrm>
              <a:off x="918486" y="2420487"/>
              <a:ext cx="5486400" cy="4755638"/>
            </a:xfrm>
            <a:prstGeom prst="round2Diag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Display" panose="020F0603020204020204" pitchFamily="34" charset="0"/>
              </a:endParaRPr>
            </a:p>
          </p:txBody>
        </p:sp>
        <p:sp>
          <p:nvSpPr>
            <p:cNvPr id="4" name="TextBox 3">
              <a:extLst>
                <a:ext uri="{FF2B5EF4-FFF2-40B4-BE49-F238E27FC236}">
                  <a16:creationId xmlns:a16="http://schemas.microsoft.com/office/drawing/2014/main" id="{2509847D-6E7A-4B74-9984-2432AD8C3E73}"/>
                </a:ext>
              </a:extLst>
            </p:cNvPr>
            <p:cNvSpPr txBox="1"/>
            <p:nvPr/>
          </p:nvSpPr>
          <p:spPr>
            <a:xfrm>
              <a:off x="1785046" y="2555882"/>
              <a:ext cx="3753280" cy="541610"/>
            </a:xfrm>
            <a:prstGeom prst="rect">
              <a:avLst/>
            </a:prstGeom>
            <a:noFill/>
          </p:spPr>
          <p:txBody>
            <a:bodyPr wrap="square" rtlCol="0">
              <a:spAutoFit/>
            </a:bodyPr>
            <a:lstStyle/>
            <a:p>
              <a:pPr algn="ctr"/>
              <a:r>
                <a:rPr lang="en-US" sz="2333" b="1" dirty="0">
                  <a:ln w="0"/>
                  <a:latin typeface="+mj-lt"/>
                  <a:ea typeface="Amazon Ember Light" panose="020B0403020204020204" pitchFamily="34" charset="0"/>
                  <a:cs typeface="Amazon Ember Light" panose="020B0403020204020204" pitchFamily="34" charset="0"/>
                </a:rPr>
                <a:t>BUILD</a:t>
              </a:r>
            </a:p>
          </p:txBody>
        </p:sp>
        <p:sp>
          <p:nvSpPr>
            <p:cNvPr id="6" name="TextBox 5">
              <a:extLst>
                <a:ext uri="{FF2B5EF4-FFF2-40B4-BE49-F238E27FC236}">
                  <a16:creationId xmlns:a16="http://schemas.microsoft.com/office/drawing/2014/main" id="{63780D1F-874D-4F4B-937B-EBA41D30C15D}"/>
                </a:ext>
              </a:extLst>
            </p:cNvPr>
            <p:cNvSpPr txBox="1"/>
            <p:nvPr/>
          </p:nvSpPr>
          <p:spPr>
            <a:xfrm>
              <a:off x="1023337" y="4300600"/>
              <a:ext cx="2369976" cy="849617"/>
            </a:xfrm>
            <a:prstGeom prst="rect">
              <a:avLst/>
            </a:prstGeom>
            <a:noFill/>
          </p:spPr>
          <p:txBody>
            <a:bodyPr wrap="square" lIns="152400" tIns="121920" rIns="152400" bIns="121920" rtlCol="0">
              <a:spAutoFit/>
            </a:bodyPr>
            <a:lstStyle/>
            <a:p>
              <a:pPr algn="ctr">
                <a:lnSpc>
                  <a:spcPct val="90000"/>
                </a:lnSpc>
                <a:spcAft>
                  <a:spcPts val="1500"/>
                </a:spcAft>
              </a:pPr>
              <a:r>
                <a:rPr lang="en-US" sz="1667" dirty="0">
                  <a:gradFill>
                    <a:gsLst>
                      <a:gs pos="2917">
                        <a:schemeClr val="tx1"/>
                      </a:gs>
                      <a:gs pos="30000">
                        <a:schemeClr val="tx1"/>
                      </a:gs>
                    </a:gsLst>
                    <a:lin ang="5400000" scaled="0"/>
                  </a:gradFill>
                  <a:latin typeface="Amazon Ember Display" panose="020F0603020204020204" pitchFamily="34" charset="0"/>
                </a:rPr>
                <a:t>Configure AWS backends fast</a:t>
              </a:r>
            </a:p>
          </p:txBody>
        </p:sp>
        <p:sp>
          <p:nvSpPr>
            <p:cNvPr id="7" name="TextBox 6">
              <a:extLst>
                <a:ext uri="{FF2B5EF4-FFF2-40B4-BE49-F238E27FC236}">
                  <a16:creationId xmlns:a16="http://schemas.microsoft.com/office/drawing/2014/main" id="{5060F006-0374-4E47-98D7-F7BA5E325B73}"/>
                </a:ext>
              </a:extLst>
            </p:cNvPr>
            <p:cNvSpPr txBox="1"/>
            <p:nvPr/>
          </p:nvSpPr>
          <p:spPr>
            <a:xfrm>
              <a:off x="3490849" y="4299178"/>
              <a:ext cx="2508731" cy="849617"/>
            </a:xfrm>
            <a:prstGeom prst="rect">
              <a:avLst/>
            </a:prstGeom>
            <a:noFill/>
          </p:spPr>
          <p:txBody>
            <a:bodyPr wrap="square" lIns="152400" tIns="121920" rIns="152400" bIns="121920" rtlCol="0">
              <a:spAutoFit/>
            </a:bodyPr>
            <a:lstStyle/>
            <a:p>
              <a:pPr algn="ctr">
                <a:lnSpc>
                  <a:spcPct val="90000"/>
                </a:lnSpc>
                <a:spcAft>
                  <a:spcPts val="1500"/>
                </a:spcAft>
              </a:pPr>
              <a:r>
                <a:rPr lang="en-US" sz="1667" dirty="0">
                  <a:gradFill>
                    <a:gsLst>
                      <a:gs pos="2917">
                        <a:schemeClr val="tx1"/>
                      </a:gs>
                      <a:gs pos="30000">
                        <a:schemeClr val="tx1"/>
                      </a:gs>
                    </a:gsLst>
                    <a:lin ang="5400000" scaled="0"/>
                  </a:gradFill>
                  <a:latin typeface="Amazon Ember Display" panose="020F0603020204020204" pitchFamily="34" charset="0"/>
                </a:rPr>
                <a:t>Seamlessly connect frontends</a:t>
              </a:r>
            </a:p>
          </p:txBody>
        </p:sp>
        <p:pic>
          <p:nvPicPr>
            <p:cNvPr id="9" name="Picture 8">
              <a:extLst>
                <a:ext uri="{FF2B5EF4-FFF2-40B4-BE49-F238E27FC236}">
                  <a16:creationId xmlns:a16="http://schemas.microsoft.com/office/drawing/2014/main" id="{E7E8AEDB-A2DA-4B65-9566-E2BBC0C5D294}"/>
                </a:ext>
              </a:extLst>
            </p:cNvPr>
            <p:cNvPicPr>
              <a:picLocks noChangeAspect="1"/>
            </p:cNvPicPr>
            <p:nvPr/>
          </p:nvPicPr>
          <p:blipFill>
            <a:blip r:embed="rId3"/>
            <a:stretch>
              <a:fillRect/>
            </a:stretch>
          </p:blipFill>
          <p:spPr>
            <a:xfrm>
              <a:off x="1283622" y="5738108"/>
              <a:ext cx="635518" cy="726306"/>
            </a:xfrm>
            <a:prstGeom prst="rect">
              <a:avLst/>
            </a:prstGeom>
          </p:spPr>
        </p:pic>
        <p:sp>
          <p:nvSpPr>
            <p:cNvPr id="10" name="Rectangle 9">
              <a:extLst>
                <a:ext uri="{FF2B5EF4-FFF2-40B4-BE49-F238E27FC236}">
                  <a16:creationId xmlns:a16="http://schemas.microsoft.com/office/drawing/2014/main" id="{EC124E1F-694E-4F69-A248-FF5DD347077A}"/>
                </a:ext>
              </a:extLst>
            </p:cNvPr>
            <p:cNvSpPr/>
            <p:nvPr/>
          </p:nvSpPr>
          <p:spPr>
            <a:xfrm>
              <a:off x="1285282" y="6470695"/>
              <a:ext cx="583236" cy="418654"/>
            </a:xfrm>
            <a:prstGeom prst="rect">
              <a:avLst/>
            </a:prstGeom>
          </p:spPr>
          <p:txBody>
            <a:bodyPr wrap="none">
              <a:spAutoFit/>
            </a:bodyPr>
            <a:lstStyle/>
            <a:p>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rPr>
                <a:t>CLI</a:t>
              </a:r>
            </a:p>
          </p:txBody>
        </p:sp>
        <p:sp>
          <p:nvSpPr>
            <p:cNvPr id="11" name="Rectangle 10">
              <a:extLst>
                <a:ext uri="{FF2B5EF4-FFF2-40B4-BE49-F238E27FC236}">
                  <a16:creationId xmlns:a16="http://schemas.microsoft.com/office/drawing/2014/main" id="{8F7DC110-03D3-4E98-BE54-1EC7E284C64E}"/>
                </a:ext>
              </a:extLst>
            </p:cNvPr>
            <p:cNvSpPr/>
            <p:nvPr/>
          </p:nvSpPr>
          <p:spPr>
            <a:xfrm>
              <a:off x="2972620" y="6470695"/>
              <a:ext cx="979499" cy="418654"/>
            </a:xfrm>
            <a:prstGeom prst="rect">
              <a:avLst/>
            </a:prstGeom>
          </p:spPr>
          <p:txBody>
            <a:bodyPr wrap="none">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rPr>
                <a:t>Studio</a:t>
              </a:r>
            </a:p>
          </p:txBody>
        </p:sp>
        <p:grpSp>
          <p:nvGrpSpPr>
            <p:cNvPr id="12" name="Group 11">
              <a:extLst>
                <a:ext uri="{FF2B5EF4-FFF2-40B4-BE49-F238E27FC236}">
                  <a16:creationId xmlns:a16="http://schemas.microsoft.com/office/drawing/2014/main" id="{6402B72D-EF5F-45DA-A335-2C0CAFCDD74B}"/>
                </a:ext>
              </a:extLst>
            </p:cNvPr>
            <p:cNvGrpSpPr/>
            <p:nvPr/>
          </p:nvGrpSpPr>
          <p:grpSpPr>
            <a:xfrm>
              <a:off x="3084866" y="5738108"/>
              <a:ext cx="643412" cy="742109"/>
              <a:chOff x="4211475" y="2268722"/>
              <a:chExt cx="1244600" cy="1422400"/>
            </a:xfrm>
          </p:grpSpPr>
          <p:grpSp>
            <p:nvGrpSpPr>
              <p:cNvPr id="13" name="Group 12">
                <a:extLst>
                  <a:ext uri="{FF2B5EF4-FFF2-40B4-BE49-F238E27FC236}">
                    <a16:creationId xmlns:a16="http://schemas.microsoft.com/office/drawing/2014/main" id="{DD7DFDA1-FADF-4024-8F65-CCB294F2C963}"/>
                  </a:ext>
                </a:extLst>
              </p:cNvPr>
              <p:cNvGrpSpPr/>
              <p:nvPr/>
            </p:nvGrpSpPr>
            <p:grpSpPr>
              <a:xfrm>
                <a:off x="4211475" y="2268722"/>
                <a:ext cx="1244600" cy="1422400"/>
                <a:chOff x="4211475" y="2268722"/>
                <a:chExt cx="1244600" cy="1422400"/>
              </a:xfrm>
            </p:grpSpPr>
            <p:pic>
              <p:nvPicPr>
                <p:cNvPr id="15" name="Picture 14">
                  <a:extLst>
                    <a:ext uri="{FF2B5EF4-FFF2-40B4-BE49-F238E27FC236}">
                      <a16:creationId xmlns:a16="http://schemas.microsoft.com/office/drawing/2014/main" id="{9A53E0BD-0785-4C5A-B3B8-D2A26DF058AD}"/>
                    </a:ext>
                  </a:extLst>
                </p:cNvPr>
                <p:cNvPicPr>
                  <a:picLocks noChangeAspect="1"/>
                </p:cNvPicPr>
                <p:nvPr/>
              </p:nvPicPr>
              <p:blipFill>
                <a:blip r:embed="rId3"/>
                <a:stretch>
                  <a:fillRect/>
                </a:stretch>
              </p:blipFill>
              <p:spPr>
                <a:xfrm>
                  <a:off x="4211475" y="2268722"/>
                  <a:ext cx="1244600" cy="1422400"/>
                </a:xfrm>
                <a:prstGeom prst="rect">
                  <a:avLst/>
                </a:prstGeom>
              </p:spPr>
            </p:pic>
            <p:sp>
              <p:nvSpPr>
                <p:cNvPr id="16" name="Oval 15">
                  <a:extLst>
                    <a:ext uri="{FF2B5EF4-FFF2-40B4-BE49-F238E27FC236}">
                      <a16:creationId xmlns:a16="http://schemas.microsoft.com/office/drawing/2014/main" id="{28EB87F7-5197-43EA-9618-E94D54B20F67}"/>
                    </a:ext>
                  </a:extLst>
                </p:cNvPr>
                <p:cNvSpPr/>
                <p:nvPr/>
              </p:nvSpPr>
              <p:spPr bwMode="auto">
                <a:xfrm>
                  <a:off x="4401978" y="2540452"/>
                  <a:ext cx="933862" cy="851732"/>
                </a:xfrm>
                <a:prstGeom prst="ellipse">
                  <a:avLst/>
                </a:prstGeom>
                <a:solidFill>
                  <a:srgbClr val="FF9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7000" tIns="101600" rIns="12700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47498" fontAlgn="base">
                    <a:lnSpc>
                      <a:spcPct val="90000"/>
                    </a:lnSpc>
                    <a:spcBef>
                      <a:spcPct val="0"/>
                    </a:spcBef>
                    <a:spcAft>
                      <a:spcPct val="0"/>
                    </a:spcAft>
                  </a:pPr>
                  <a:endParaRPr lang="en-US" sz="1667" dirty="0">
                    <a:solidFill>
                      <a:schemeClr val="tx1"/>
                    </a:solidFill>
                    <a:latin typeface="Amazon Ember Display" panose="020F0603020204020204" pitchFamily="34" charset="0"/>
                    <a:ea typeface="Segoe UI" pitchFamily="34" charset="0"/>
                    <a:cs typeface="Segoe UI" pitchFamily="34" charset="0"/>
                  </a:endParaRPr>
                </a:p>
              </p:txBody>
            </p:sp>
          </p:grpSp>
          <p:sp>
            <p:nvSpPr>
              <p:cNvPr id="14" name="Donut 28">
                <a:extLst>
                  <a:ext uri="{FF2B5EF4-FFF2-40B4-BE49-F238E27FC236}">
                    <a16:creationId xmlns:a16="http://schemas.microsoft.com/office/drawing/2014/main" id="{0CD90B1F-E697-4C5F-86E4-48225A0324FB}"/>
                  </a:ext>
                </a:extLst>
              </p:cNvPr>
              <p:cNvSpPr/>
              <p:nvPr/>
            </p:nvSpPr>
            <p:spPr bwMode="auto">
              <a:xfrm>
                <a:off x="4543360" y="2690202"/>
                <a:ext cx="566928" cy="567634"/>
              </a:xfrm>
              <a:prstGeom prst="donu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7000" tIns="101600" rIns="12700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47498" fontAlgn="base">
                  <a:lnSpc>
                    <a:spcPct val="90000"/>
                  </a:lnSpc>
                  <a:spcBef>
                    <a:spcPct val="0"/>
                  </a:spcBef>
                  <a:spcAft>
                    <a:spcPct val="0"/>
                  </a:spcAft>
                </a:pPr>
                <a:endParaRPr lang="en-US" sz="1667" dirty="0">
                  <a:solidFill>
                    <a:schemeClr val="tx1"/>
                  </a:solidFill>
                  <a:latin typeface="Amazon Ember Display" panose="020F0603020204020204" pitchFamily="34" charset="0"/>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35DB6B6E-8BF8-4A3D-9FFB-C83163CFD70B}"/>
                </a:ext>
              </a:extLst>
            </p:cNvPr>
            <p:cNvPicPr>
              <a:picLocks noChangeAspect="1"/>
            </p:cNvPicPr>
            <p:nvPr/>
          </p:nvPicPr>
          <p:blipFill>
            <a:blip r:embed="rId4"/>
            <a:stretch>
              <a:fillRect/>
            </a:stretch>
          </p:blipFill>
          <p:spPr>
            <a:xfrm>
              <a:off x="4912949" y="5738108"/>
              <a:ext cx="653064" cy="746359"/>
            </a:xfrm>
            <a:prstGeom prst="rect">
              <a:avLst/>
            </a:prstGeom>
          </p:spPr>
        </p:pic>
        <p:sp>
          <p:nvSpPr>
            <p:cNvPr id="18" name="Rectangle 17">
              <a:extLst>
                <a:ext uri="{FF2B5EF4-FFF2-40B4-BE49-F238E27FC236}">
                  <a16:creationId xmlns:a16="http://schemas.microsoft.com/office/drawing/2014/main" id="{9F984250-B134-4DC6-89F2-4A8B0EC2ACDB}"/>
                </a:ext>
              </a:extLst>
            </p:cNvPr>
            <p:cNvSpPr/>
            <p:nvPr/>
          </p:nvSpPr>
          <p:spPr>
            <a:xfrm>
              <a:off x="4653342" y="6470695"/>
              <a:ext cx="1214178" cy="418654"/>
            </a:xfrm>
            <a:prstGeom prst="rect">
              <a:avLst/>
            </a:prstGeom>
          </p:spPr>
          <p:txBody>
            <a:bodyPr wrap="none">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rPr>
                <a:t>Libraries</a:t>
              </a:r>
            </a:p>
          </p:txBody>
        </p:sp>
        <p:cxnSp>
          <p:nvCxnSpPr>
            <p:cNvPr id="19" name="Straight Connector 18">
              <a:extLst>
                <a:ext uri="{FF2B5EF4-FFF2-40B4-BE49-F238E27FC236}">
                  <a16:creationId xmlns:a16="http://schemas.microsoft.com/office/drawing/2014/main" id="{3EFA3055-488B-4C23-BE62-371CF6FD7CF6}"/>
                </a:ext>
              </a:extLst>
            </p:cNvPr>
            <p:cNvCxnSpPr>
              <a:cxnSpLocks/>
            </p:cNvCxnSpPr>
            <p:nvPr/>
          </p:nvCxnSpPr>
          <p:spPr>
            <a:xfrm>
              <a:off x="1600200" y="5148641"/>
              <a:ext cx="0" cy="552997"/>
            </a:xfrm>
            <a:prstGeom prst="line">
              <a:avLst/>
            </a:prstGeom>
            <a:noFill/>
            <a:ln w="25400" cap="flat" cmpd="sng" algn="ctr">
              <a:solidFill>
                <a:srgbClr val="FF9900"/>
              </a:solidFill>
              <a:prstDash val="sysDot"/>
            </a:ln>
            <a:effectLst/>
          </p:spPr>
        </p:cxnSp>
        <p:cxnSp>
          <p:nvCxnSpPr>
            <p:cNvPr id="20" name="Straight Connector 19">
              <a:extLst>
                <a:ext uri="{FF2B5EF4-FFF2-40B4-BE49-F238E27FC236}">
                  <a16:creationId xmlns:a16="http://schemas.microsoft.com/office/drawing/2014/main" id="{1CEC18AC-DDC5-48E5-9359-097207E5BBBB}"/>
                </a:ext>
              </a:extLst>
            </p:cNvPr>
            <p:cNvCxnSpPr>
              <a:cxnSpLocks/>
            </p:cNvCxnSpPr>
            <p:nvPr/>
          </p:nvCxnSpPr>
          <p:spPr>
            <a:xfrm flipH="1">
              <a:off x="1600200" y="5394306"/>
              <a:ext cx="3638773" cy="30480"/>
            </a:xfrm>
            <a:prstGeom prst="line">
              <a:avLst/>
            </a:prstGeom>
            <a:noFill/>
            <a:ln w="25400" cap="flat" cmpd="sng" algn="ctr">
              <a:solidFill>
                <a:srgbClr val="FF9900"/>
              </a:solidFill>
              <a:prstDash val="sysDot"/>
            </a:ln>
            <a:effectLst/>
          </p:spPr>
        </p:cxnSp>
        <p:cxnSp>
          <p:nvCxnSpPr>
            <p:cNvPr id="21" name="Straight Connector 20">
              <a:extLst>
                <a:ext uri="{FF2B5EF4-FFF2-40B4-BE49-F238E27FC236}">
                  <a16:creationId xmlns:a16="http://schemas.microsoft.com/office/drawing/2014/main" id="{06F0E059-38D5-492C-B604-4F3E89A33271}"/>
                </a:ext>
              </a:extLst>
            </p:cNvPr>
            <p:cNvCxnSpPr>
              <a:cxnSpLocks/>
            </p:cNvCxnSpPr>
            <p:nvPr/>
          </p:nvCxnSpPr>
          <p:spPr>
            <a:xfrm flipH="1">
              <a:off x="1601382" y="5705231"/>
              <a:ext cx="1" cy="43205"/>
            </a:xfrm>
            <a:prstGeom prst="line">
              <a:avLst/>
            </a:prstGeom>
            <a:noFill/>
            <a:ln w="25400" cap="flat" cmpd="sng" algn="ctr">
              <a:solidFill>
                <a:srgbClr val="FF9900"/>
              </a:solidFill>
              <a:prstDash val="sysDot"/>
            </a:ln>
            <a:effectLst>
              <a:outerShdw blurRad="40000" dist="20000" dir="5400000" rotWithShape="0">
                <a:srgbClr val="000000">
                  <a:alpha val="38000"/>
                </a:srgbClr>
              </a:outerShdw>
            </a:effectLst>
          </p:spPr>
        </p:cxnSp>
        <p:cxnSp>
          <p:nvCxnSpPr>
            <p:cNvPr id="22" name="Straight Connector 21">
              <a:extLst>
                <a:ext uri="{FF2B5EF4-FFF2-40B4-BE49-F238E27FC236}">
                  <a16:creationId xmlns:a16="http://schemas.microsoft.com/office/drawing/2014/main" id="{FE35B09D-D182-41BE-884C-74C973B6CC98}"/>
                </a:ext>
              </a:extLst>
            </p:cNvPr>
            <p:cNvCxnSpPr>
              <a:cxnSpLocks/>
            </p:cNvCxnSpPr>
            <p:nvPr/>
          </p:nvCxnSpPr>
          <p:spPr>
            <a:xfrm>
              <a:off x="3383911" y="5420398"/>
              <a:ext cx="0" cy="338479"/>
            </a:xfrm>
            <a:prstGeom prst="line">
              <a:avLst/>
            </a:prstGeom>
            <a:noFill/>
            <a:ln w="25400" cap="flat" cmpd="sng" algn="ctr">
              <a:solidFill>
                <a:srgbClr val="FF9900"/>
              </a:solidFill>
              <a:prstDash val="sysDot"/>
            </a:ln>
            <a:effectLst/>
          </p:spPr>
        </p:cxnSp>
        <p:cxnSp>
          <p:nvCxnSpPr>
            <p:cNvPr id="23" name="Straight Connector 22">
              <a:extLst>
                <a:ext uri="{FF2B5EF4-FFF2-40B4-BE49-F238E27FC236}">
                  <a16:creationId xmlns:a16="http://schemas.microsoft.com/office/drawing/2014/main" id="{BC156843-AAC1-41F0-B029-BBA0144561CB}"/>
                </a:ext>
              </a:extLst>
            </p:cNvPr>
            <p:cNvCxnSpPr>
              <a:cxnSpLocks/>
            </p:cNvCxnSpPr>
            <p:nvPr/>
          </p:nvCxnSpPr>
          <p:spPr>
            <a:xfrm>
              <a:off x="5239989" y="5172743"/>
              <a:ext cx="0" cy="548548"/>
            </a:xfrm>
            <a:prstGeom prst="line">
              <a:avLst/>
            </a:prstGeom>
            <a:noFill/>
            <a:ln w="25400" cap="flat" cmpd="sng" algn="ctr">
              <a:solidFill>
                <a:srgbClr val="FF9900"/>
              </a:solidFill>
              <a:prstDash val="sysDot"/>
            </a:ln>
            <a:effectLst/>
          </p:spPr>
        </p:cxnSp>
        <p:grpSp>
          <p:nvGrpSpPr>
            <p:cNvPr id="42" name="Graphic 136">
              <a:extLst>
                <a:ext uri="{FF2B5EF4-FFF2-40B4-BE49-F238E27FC236}">
                  <a16:creationId xmlns:a16="http://schemas.microsoft.com/office/drawing/2014/main" id="{4F7BF977-DB77-4B5F-96F3-2D731A03FA2F}"/>
                </a:ext>
              </a:extLst>
            </p:cNvPr>
            <p:cNvGrpSpPr/>
            <p:nvPr/>
          </p:nvGrpSpPr>
          <p:grpSpPr>
            <a:xfrm>
              <a:off x="1458431" y="3053868"/>
              <a:ext cx="1326333" cy="1326333"/>
              <a:chOff x="9880717" y="1547156"/>
              <a:chExt cx="643689" cy="643689"/>
            </a:xfrm>
          </p:grpSpPr>
          <p:sp>
            <p:nvSpPr>
              <p:cNvPr id="43" name="Freeform: Shape 42">
                <a:extLst>
                  <a:ext uri="{FF2B5EF4-FFF2-40B4-BE49-F238E27FC236}">
                    <a16:creationId xmlns:a16="http://schemas.microsoft.com/office/drawing/2014/main" id="{D7214829-9B7A-4E56-B373-0EB3DF548E5A}"/>
                  </a:ext>
                </a:extLst>
              </p:cNvPr>
              <p:cNvSpPr/>
              <p:nvPr/>
            </p:nvSpPr>
            <p:spPr>
              <a:xfrm>
                <a:off x="10251160" y="1812034"/>
                <a:ext cx="228510" cy="228510"/>
              </a:xfrm>
              <a:custGeom>
                <a:avLst/>
                <a:gdLst>
                  <a:gd name="connsiteX0" fmla="*/ 25104 w 228509"/>
                  <a:gd name="connsiteY0" fmla="*/ 179589 h 228509"/>
                  <a:gd name="connsiteX1" fmla="*/ 29610 w 228509"/>
                  <a:gd name="connsiteY1" fmla="*/ 184739 h 228509"/>
                  <a:gd name="connsiteX2" fmla="*/ 34116 w 228509"/>
                  <a:gd name="connsiteY2" fmla="*/ 189888 h 228509"/>
                  <a:gd name="connsiteX3" fmla="*/ 38621 w 228509"/>
                  <a:gd name="connsiteY3" fmla="*/ 195038 h 228509"/>
                  <a:gd name="connsiteX4" fmla="*/ 69197 w 228509"/>
                  <a:gd name="connsiteY4" fmla="*/ 179267 h 228509"/>
                  <a:gd name="connsiteX5" fmla="*/ 91082 w 228509"/>
                  <a:gd name="connsiteY5" fmla="*/ 189888 h 228509"/>
                  <a:gd name="connsiteX6" fmla="*/ 97197 w 228509"/>
                  <a:gd name="connsiteY6" fmla="*/ 223682 h 228509"/>
                  <a:gd name="connsiteX7" fmla="*/ 103956 w 228509"/>
                  <a:gd name="connsiteY7" fmla="*/ 224004 h 228509"/>
                  <a:gd name="connsiteX8" fmla="*/ 110715 w 228509"/>
                  <a:gd name="connsiteY8" fmla="*/ 224326 h 228509"/>
                  <a:gd name="connsiteX9" fmla="*/ 117473 w 228509"/>
                  <a:gd name="connsiteY9" fmla="*/ 224647 h 228509"/>
                  <a:gd name="connsiteX10" fmla="*/ 128094 w 228509"/>
                  <a:gd name="connsiteY10" fmla="*/ 191819 h 228509"/>
                  <a:gd name="connsiteX11" fmla="*/ 150945 w 228509"/>
                  <a:gd name="connsiteY11" fmla="*/ 184095 h 228509"/>
                  <a:gd name="connsiteX12" fmla="*/ 179267 w 228509"/>
                  <a:gd name="connsiteY12" fmla="*/ 203728 h 228509"/>
                  <a:gd name="connsiteX13" fmla="*/ 184417 w 228509"/>
                  <a:gd name="connsiteY13" fmla="*/ 199222 h 228509"/>
                  <a:gd name="connsiteX14" fmla="*/ 189566 w 228509"/>
                  <a:gd name="connsiteY14" fmla="*/ 194716 h 228509"/>
                  <a:gd name="connsiteX15" fmla="*/ 194716 w 228509"/>
                  <a:gd name="connsiteY15" fmla="*/ 190210 h 228509"/>
                  <a:gd name="connsiteX16" fmla="*/ 178946 w 228509"/>
                  <a:gd name="connsiteY16" fmla="*/ 159635 h 228509"/>
                  <a:gd name="connsiteX17" fmla="*/ 189566 w 228509"/>
                  <a:gd name="connsiteY17" fmla="*/ 138071 h 228509"/>
                  <a:gd name="connsiteX18" fmla="*/ 223360 w 228509"/>
                  <a:gd name="connsiteY18" fmla="*/ 131956 h 228509"/>
                  <a:gd name="connsiteX19" fmla="*/ 223682 w 228509"/>
                  <a:gd name="connsiteY19" fmla="*/ 125197 h 228509"/>
                  <a:gd name="connsiteX20" fmla="*/ 224004 w 228509"/>
                  <a:gd name="connsiteY20" fmla="*/ 118439 h 228509"/>
                  <a:gd name="connsiteX21" fmla="*/ 224326 w 228509"/>
                  <a:gd name="connsiteY21" fmla="*/ 111680 h 228509"/>
                  <a:gd name="connsiteX22" fmla="*/ 191498 w 228509"/>
                  <a:gd name="connsiteY22" fmla="*/ 101059 h 228509"/>
                  <a:gd name="connsiteX23" fmla="*/ 183773 w 228509"/>
                  <a:gd name="connsiteY23" fmla="*/ 77886 h 228509"/>
                  <a:gd name="connsiteX24" fmla="*/ 203406 w 228509"/>
                  <a:gd name="connsiteY24" fmla="*/ 49564 h 228509"/>
                  <a:gd name="connsiteX25" fmla="*/ 198900 w 228509"/>
                  <a:gd name="connsiteY25" fmla="*/ 44415 h 228509"/>
                  <a:gd name="connsiteX26" fmla="*/ 194394 w 228509"/>
                  <a:gd name="connsiteY26" fmla="*/ 39265 h 228509"/>
                  <a:gd name="connsiteX27" fmla="*/ 189888 w 228509"/>
                  <a:gd name="connsiteY27" fmla="*/ 34116 h 228509"/>
                  <a:gd name="connsiteX28" fmla="*/ 159313 w 228509"/>
                  <a:gd name="connsiteY28" fmla="*/ 49886 h 228509"/>
                  <a:gd name="connsiteX29" fmla="*/ 137428 w 228509"/>
                  <a:gd name="connsiteY29" fmla="*/ 38943 h 228509"/>
                  <a:gd name="connsiteX30" fmla="*/ 131313 w 228509"/>
                  <a:gd name="connsiteY30" fmla="*/ 5471 h 228509"/>
                  <a:gd name="connsiteX31" fmla="*/ 125198 w 228509"/>
                  <a:gd name="connsiteY31" fmla="*/ 5471 h 228509"/>
                  <a:gd name="connsiteX32" fmla="*/ 118439 w 228509"/>
                  <a:gd name="connsiteY32" fmla="*/ 5150 h 228509"/>
                  <a:gd name="connsiteX33" fmla="*/ 111680 w 228509"/>
                  <a:gd name="connsiteY33" fmla="*/ 4828 h 228509"/>
                  <a:gd name="connsiteX34" fmla="*/ 101381 w 228509"/>
                  <a:gd name="connsiteY34" fmla="*/ 37334 h 228509"/>
                  <a:gd name="connsiteX35" fmla="*/ 78208 w 228509"/>
                  <a:gd name="connsiteY35" fmla="*/ 45058 h 228509"/>
                  <a:gd name="connsiteX36" fmla="*/ 50208 w 228509"/>
                  <a:gd name="connsiteY36" fmla="*/ 25748 h 228509"/>
                  <a:gd name="connsiteX37" fmla="*/ 45058 w 228509"/>
                  <a:gd name="connsiteY37" fmla="*/ 30253 h 228509"/>
                  <a:gd name="connsiteX38" fmla="*/ 39909 w 228509"/>
                  <a:gd name="connsiteY38" fmla="*/ 34759 h 228509"/>
                  <a:gd name="connsiteX39" fmla="*/ 34759 w 228509"/>
                  <a:gd name="connsiteY39" fmla="*/ 39265 h 228509"/>
                  <a:gd name="connsiteX40" fmla="*/ 50208 w 228509"/>
                  <a:gd name="connsiteY40" fmla="*/ 69518 h 228509"/>
                  <a:gd name="connsiteX41" fmla="*/ 39265 w 228509"/>
                  <a:gd name="connsiteY41" fmla="*/ 91404 h 228509"/>
                  <a:gd name="connsiteX42" fmla="*/ 5793 w 228509"/>
                  <a:gd name="connsiteY42" fmla="*/ 97519 h 228509"/>
                  <a:gd name="connsiteX43" fmla="*/ 5471 w 228509"/>
                  <a:gd name="connsiteY43" fmla="*/ 104278 h 228509"/>
                  <a:gd name="connsiteX44" fmla="*/ 5150 w 228509"/>
                  <a:gd name="connsiteY44" fmla="*/ 111036 h 228509"/>
                  <a:gd name="connsiteX45" fmla="*/ 4828 w 228509"/>
                  <a:gd name="connsiteY45" fmla="*/ 117795 h 228509"/>
                  <a:gd name="connsiteX46" fmla="*/ 37334 w 228509"/>
                  <a:gd name="connsiteY46" fmla="*/ 128416 h 228509"/>
                  <a:gd name="connsiteX47" fmla="*/ 45380 w 228509"/>
                  <a:gd name="connsiteY47" fmla="*/ 151589 h 228509"/>
                  <a:gd name="connsiteX48" fmla="*/ 25104 w 228509"/>
                  <a:gd name="connsiteY48" fmla="*/ 179589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8509" h="228509">
                    <a:moveTo>
                      <a:pt x="25104" y="179589"/>
                    </a:moveTo>
                    <a:lnTo>
                      <a:pt x="29610" y="184739"/>
                    </a:lnTo>
                    <a:lnTo>
                      <a:pt x="34116" y="189888"/>
                    </a:lnTo>
                    <a:lnTo>
                      <a:pt x="38621" y="195038"/>
                    </a:lnTo>
                    <a:lnTo>
                      <a:pt x="69197" y="179267"/>
                    </a:lnTo>
                    <a:cubicBezTo>
                      <a:pt x="75955" y="184095"/>
                      <a:pt x="83358" y="187635"/>
                      <a:pt x="91082" y="189888"/>
                    </a:cubicBezTo>
                    <a:lnTo>
                      <a:pt x="97197" y="223682"/>
                    </a:lnTo>
                    <a:lnTo>
                      <a:pt x="103956" y="224004"/>
                    </a:lnTo>
                    <a:lnTo>
                      <a:pt x="110715" y="224326"/>
                    </a:lnTo>
                    <a:lnTo>
                      <a:pt x="117473" y="224647"/>
                    </a:lnTo>
                    <a:lnTo>
                      <a:pt x="128094" y="191819"/>
                    </a:lnTo>
                    <a:cubicBezTo>
                      <a:pt x="136140" y="190532"/>
                      <a:pt x="143865" y="187957"/>
                      <a:pt x="150945" y="184095"/>
                    </a:cubicBezTo>
                    <a:lnTo>
                      <a:pt x="179267" y="203728"/>
                    </a:lnTo>
                    <a:lnTo>
                      <a:pt x="184417" y="199222"/>
                    </a:lnTo>
                    <a:lnTo>
                      <a:pt x="189566" y="194716"/>
                    </a:lnTo>
                    <a:lnTo>
                      <a:pt x="194716" y="190210"/>
                    </a:lnTo>
                    <a:lnTo>
                      <a:pt x="178946" y="159635"/>
                    </a:lnTo>
                    <a:cubicBezTo>
                      <a:pt x="183773" y="152876"/>
                      <a:pt x="187314" y="145474"/>
                      <a:pt x="189566" y="138071"/>
                    </a:cubicBezTo>
                    <a:lnTo>
                      <a:pt x="223360" y="131956"/>
                    </a:lnTo>
                    <a:lnTo>
                      <a:pt x="223682" y="125197"/>
                    </a:lnTo>
                    <a:lnTo>
                      <a:pt x="224004" y="118439"/>
                    </a:lnTo>
                    <a:lnTo>
                      <a:pt x="224326" y="111680"/>
                    </a:lnTo>
                    <a:lnTo>
                      <a:pt x="191498" y="101059"/>
                    </a:lnTo>
                    <a:cubicBezTo>
                      <a:pt x="190210" y="93013"/>
                      <a:pt x="187635" y="85289"/>
                      <a:pt x="183773" y="77886"/>
                    </a:cubicBezTo>
                    <a:lnTo>
                      <a:pt x="203406" y="49564"/>
                    </a:lnTo>
                    <a:lnTo>
                      <a:pt x="198900" y="44415"/>
                    </a:lnTo>
                    <a:lnTo>
                      <a:pt x="194394" y="39265"/>
                    </a:lnTo>
                    <a:lnTo>
                      <a:pt x="189888" y="34116"/>
                    </a:lnTo>
                    <a:lnTo>
                      <a:pt x="159313" y="49886"/>
                    </a:lnTo>
                    <a:cubicBezTo>
                      <a:pt x="152554" y="45058"/>
                      <a:pt x="145152" y="41518"/>
                      <a:pt x="137428" y="38943"/>
                    </a:cubicBezTo>
                    <a:lnTo>
                      <a:pt x="131313" y="5471"/>
                    </a:lnTo>
                    <a:lnTo>
                      <a:pt x="125198" y="5471"/>
                    </a:lnTo>
                    <a:lnTo>
                      <a:pt x="118439" y="5150"/>
                    </a:lnTo>
                    <a:lnTo>
                      <a:pt x="111680" y="4828"/>
                    </a:lnTo>
                    <a:lnTo>
                      <a:pt x="101381" y="37334"/>
                    </a:lnTo>
                    <a:cubicBezTo>
                      <a:pt x="93335" y="38621"/>
                      <a:pt x="85611" y="41196"/>
                      <a:pt x="78208" y="45058"/>
                    </a:cubicBezTo>
                    <a:lnTo>
                      <a:pt x="50208" y="25748"/>
                    </a:lnTo>
                    <a:lnTo>
                      <a:pt x="45058" y="30253"/>
                    </a:lnTo>
                    <a:lnTo>
                      <a:pt x="39909" y="34759"/>
                    </a:lnTo>
                    <a:lnTo>
                      <a:pt x="34759" y="39265"/>
                    </a:lnTo>
                    <a:lnTo>
                      <a:pt x="50208" y="69518"/>
                    </a:lnTo>
                    <a:cubicBezTo>
                      <a:pt x="45380" y="76277"/>
                      <a:pt x="41840" y="83680"/>
                      <a:pt x="39265" y="91404"/>
                    </a:cubicBezTo>
                    <a:lnTo>
                      <a:pt x="5793" y="97519"/>
                    </a:lnTo>
                    <a:lnTo>
                      <a:pt x="5471" y="104278"/>
                    </a:lnTo>
                    <a:lnTo>
                      <a:pt x="5150" y="111036"/>
                    </a:lnTo>
                    <a:lnTo>
                      <a:pt x="4828" y="117795"/>
                    </a:lnTo>
                    <a:lnTo>
                      <a:pt x="37334" y="128416"/>
                    </a:lnTo>
                    <a:cubicBezTo>
                      <a:pt x="38621" y="136462"/>
                      <a:pt x="41196" y="144186"/>
                      <a:pt x="45380" y="151589"/>
                    </a:cubicBezTo>
                    <a:lnTo>
                      <a:pt x="25104" y="179589"/>
                    </a:lnTo>
                    <a:close/>
                  </a:path>
                </a:pathLst>
              </a:custGeom>
              <a:noFill/>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44" name="Freeform: Shape 43">
                <a:extLst>
                  <a:ext uri="{FF2B5EF4-FFF2-40B4-BE49-F238E27FC236}">
                    <a16:creationId xmlns:a16="http://schemas.microsoft.com/office/drawing/2014/main" id="{55489D21-A381-43E6-8E44-D5C873C79C4D}"/>
                  </a:ext>
                </a:extLst>
              </p:cNvPr>
              <p:cNvSpPr/>
              <p:nvPr/>
            </p:nvSpPr>
            <p:spPr>
              <a:xfrm>
                <a:off x="10316816" y="1878012"/>
                <a:ext cx="96553" cy="96553"/>
              </a:xfrm>
              <a:custGeom>
                <a:avLst/>
                <a:gdLst>
                  <a:gd name="connsiteX0" fmla="*/ 93013 w 96553"/>
                  <a:gd name="connsiteY0" fmla="*/ 48920 h 96553"/>
                  <a:gd name="connsiteX1" fmla="*/ 48920 w 96553"/>
                  <a:gd name="connsiteY1" fmla="*/ 93013 h 96553"/>
                  <a:gd name="connsiteX2" fmla="*/ 4828 w 96553"/>
                  <a:gd name="connsiteY2" fmla="*/ 48920 h 96553"/>
                  <a:gd name="connsiteX3" fmla="*/ 48920 w 96553"/>
                  <a:gd name="connsiteY3" fmla="*/ 4828 h 96553"/>
                  <a:gd name="connsiteX4" fmla="*/ 93013 w 96553"/>
                  <a:gd name="connsiteY4" fmla="*/ 48920 h 9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53" h="96553">
                    <a:moveTo>
                      <a:pt x="93013" y="48920"/>
                    </a:moveTo>
                    <a:cubicBezTo>
                      <a:pt x="93013" y="73272"/>
                      <a:pt x="73272" y="93013"/>
                      <a:pt x="48920" y="93013"/>
                    </a:cubicBezTo>
                    <a:cubicBezTo>
                      <a:pt x="24569" y="93013"/>
                      <a:pt x="4828" y="73272"/>
                      <a:pt x="4828" y="48920"/>
                    </a:cubicBezTo>
                    <a:cubicBezTo>
                      <a:pt x="4828" y="24569"/>
                      <a:pt x="24569" y="4828"/>
                      <a:pt x="48920" y="4828"/>
                    </a:cubicBezTo>
                    <a:cubicBezTo>
                      <a:pt x="73272" y="4828"/>
                      <a:pt x="93013" y="24569"/>
                      <a:pt x="93013" y="48920"/>
                    </a:cubicBezTo>
                    <a:close/>
                  </a:path>
                </a:pathLst>
              </a:custGeom>
              <a:noFill/>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45" name="Freeform: Shape 44">
                <a:extLst>
                  <a:ext uri="{FF2B5EF4-FFF2-40B4-BE49-F238E27FC236}">
                    <a16:creationId xmlns:a16="http://schemas.microsoft.com/office/drawing/2014/main" id="{BB97956E-0725-4247-A714-B5C5DAB2DB34}"/>
                  </a:ext>
                </a:extLst>
              </p:cNvPr>
              <p:cNvSpPr/>
              <p:nvPr/>
            </p:nvSpPr>
            <p:spPr>
              <a:xfrm>
                <a:off x="9987891" y="1717412"/>
                <a:ext cx="337937" cy="234946"/>
              </a:xfrm>
              <a:custGeom>
                <a:avLst/>
                <a:gdLst>
                  <a:gd name="connsiteX0" fmla="*/ 336006 w 337936"/>
                  <a:gd name="connsiteY0" fmla="*/ 109105 h 234946"/>
                  <a:gd name="connsiteX1" fmla="*/ 336006 w 337936"/>
                  <a:gd name="connsiteY1" fmla="*/ 14161 h 234946"/>
                  <a:gd name="connsiteX2" fmla="*/ 326672 w 337936"/>
                  <a:gd name="connsiteY2" fmla="*/ 4828 h 234946"/>
                  <a:gd name="connsiteX3" fmla="*/ 14161 w 337936"/>
                  <a:gd name="connsiteY3" fmla="*/ 4828 h 234946"/>
                  <a:gd name="connsiteX4" fmla="*/ 4828 w 337936"/>
                  <a:gd name="connsiteY4" fmla="*/ 14161 h 234946"/>
                  <a:gd name="connsiteX5" fmla="*/ 4828 w 337936"/>
                  <a:gd name="connsiteY5" fmla="*/ 222716 h 234946"/>
                  <a:gd name="connsiteX6" fmla="*/ 14161 w 337936"/>
                  <a:gd name="connsiteY6" fmla="*/ 232050 h 234946"/>
                  <a:gd name="connsiteX7" fmla="*/ 262947 w 337936"/>
                  <a:gd name="connsiteY7" fmla="*/ 232050 h 23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936" h="234946">
                    <a:moveTo>
                      <a:pt x="336006" y="109105"/>
                    </a:moveTo>
                    <a:lnTo>
                      <a:pt x="336006" y="14161"/>
                    </a:lnTo>
                    <a:cubicBezTo>
                      <a:pt x="336006" y="9012"/>
                      <a:pt x="331822" y="4828"/>
                      <a:pt x="326672" y="4828"/>
                    </a:cubicBezTo>
                    <a:lnTo>
                      <a:pt x="14161" y="4828"/>
                    </a:lnTo>
                    <a:cubicBezTo>
                      <a:pt x="9012" y="4828"/>
                      <a:pt x="4828" y="9012"/>
                      <a:pt x="4828" y="14161"/>
                    </a:cubicBezTo>
                    <a:lnTo>
                      <a:pt x="4828" y="222716"/>
                    </a:lnTo>
                    <a:cubicBezTo>
                      <a:pt x="4828" y="227866"/>
                      <a:pt x="9012" y="232050"/>
                      <a:pt x="14161" y="232050"/>
                    </a:cubicBezTo>
                    <a:lnTo>
                      <a:pt x="262947" y="232050"/>
                    </a:lnTo>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46" name="Freeform: Shape 45">
                <a:extLst>
                  <a:ext uri="{FF2B5EF4-FFF2-40B4-BE49-F238E27FC236}">
                    <a16:creationId xmlns:a16="http://schemas.microsoft.com/office/drawing/2014/main" id="{FB3542A1-17B1-4EFD-8181-34FE9A4FE719}"/>
                  </a:ext>
                </a:extLst>
              </p:cNvPr>
              <p:cNvSpPr/>
              <p:nvPr/>
            </p:nvSpPr>
            <p:spPr>
              <a:xfrm>
                <a:off x="9964075" y="1695848"/>
                <a:ext cx="386213" cy="283223"/>
              </a:xfrm>
              <a:custGeom>
                <a:avLst/>
                <a:gdLst>
                  <a:gd name="connsiteX0" fmla="*/ 382029 w 386213"/>
                  <a:gd name="connsiteY0" fmla="*/ 108783 h 283223"/>
                  <a:gd name="connsiteX1" fmla="*/ 382029 w 386213"/>
                  <a:gd name="connsiteY1" fmla="*/ 14161 h 283223"/>
                  <a:gd name="connsiteX2" fmla="*/ 372696 w 386213"/>
                  <a:gd name="connsiteY2" fmla="*/ 4828 h 283223"/>
                  <a:gd name="connsiteX3" fmla="*/ 14161 w 386213"/>
                  <a:gd name="connsiteY3" fmla="*/ 4828 h 283223"/>
                  <a:gd name="connsiteX4" fmla="*/ 4828 w 386213"/>
                  <a:gd name="connsiteY4" fmla="*/ 14161 h 283223"/>
                  <a:gd name="connsiteX5" fmla="*/ 4828 w 386213"/>
                  <a:gd name="connsiteY5" fmla="*/ 270671 h 283223"/>
                  <a:gd name="connsiteX6" fmla="*/ 14161 w 386213"/>
                  <a:gd name="connsiteY6" fmla="*/ 280005 h 283223"/>
                  <a:gd name="connsiteX7" fmla="*/ 297706 w 386213"/>
                  <a:gd name="connsiteY7" fmla="*/ 280005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13" h="283223">
                    <a:moveTo>
                      <a:pt x="382029" y="108783"/>
                    </a:moveTo>
                    <a:lnTo>
                      <a:pt x="382029" y="14161"/>
                    </a:lnTo>
                    <a:cubicBezTo>
                      <a:pt x="382029" y="9012"/>
                      <a:pt x="377845" y="4828"/>
                      <a:pt x="372696" y="4828"/>
                    </a:cubicBezTo>
                    <a:lnTo>
                      <a:pt x="14161" y="4828"/>
                    </a:lnTo>
                    <a:cubicBezTo>
                      <a:pt x="9012" y="4828"/>
                      <a:pt x="4828" y="9012"/>
                      <a:pt x="4828" y="14161"/>
                    </a:cubicBezTo>
                    <a:lnTo>
                      <a:pt x="4828" y="270671"/>
                    </a:lnTo>
                    <a:cubicBezTo>
                      <a:pt x="4828" y="275821"/>
                      <a:pt x="9012" y="280005"/>
                      <a:pt x="14161" y="280005"/>
                    </a:cubicBezTo>
                    <a:lnTo>
                      <a:pt x="297706" y="280005"/>
                    </a:lnTo>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47" name="Freeform: Shape 46">
                <a:extLst>
                  <a:ext uri="{FF2B5EF4-FFF2-40B4-BE49-F238E27FC236}">
                    <a16:creationId xmlns:a16="http://schemas.microsoft.com/office/drawing/2014/main" id="{344CAB79-9CF3-4E63-BC31-938105FE983C}"/>
                  </a:ext>
                </a:extLst>
              </p:cNvPr>
              <p:cNvSpPr/>
              <p:nvPr/>
            </p:nvSpPr>
            <p:spPr>
              <a:xfrm>
                <a:off x="9924488" y="1971025"/>
                <a:ext cx="344374" cy="41840"/>
              </a:xfrm>
              <a:custGeom>
                <a:avLst/>
                <a:gdLst>
                  <a:gd name="connsiteX0" fmla="*/ 340190 w 344373"/>
                  <a:gd name="connsiteY0" fmla="*/ 38300 h 41839"/>
                  <a:gd name="connsiteX1" fmla="*/ 31863 w 344373"/>
                  <a:gd name="connsiteY1" fmla="*/ 38300 h 41839"/>
                  <a:gd name="connsiteX2" fmla="*/ 4828 w 344373"/>
                  <a:gd name="connsiteY2" fmla="*/ 26713 h 41839"/>
                  <a:gd name="connsiteX3" fmla="*/ 4828 w 344373"/>
                  <a:gd name="connsiteY3" fmla="*/ 4828 h 41839"/>
                  <a:gd name="connsiteX4" fmla="*/ 48599 w 344373"/>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3" h="41839">
                    <a:moveTo>
                      <a:pt x="340190" y="38300"/>
                    </a:moveTo>
                    <a:lnTo>
                      <a:pt x="31863" y="38300"/>
                    </a:lnTo>
                    <a:cubicBezTo>
                      <a:pt x="31863" y="38300"/>
                      <a:pt x="12230" y="38621"/>
                      <a:pt x="4828" y="26713"/>
                    </a:cubicBezTo>
                    <a:lnTo>
                      <a:pt x="4828" y="4828"/>
                    </a:lnTo>
                    <a:lnTo>
                      <a:pt x="48599" y="4828"/>
                    </a:lnTo>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48" name="Freeform: Shape 47">
                <a:extLst>
                  <a:ext uri="{FF2B5EF4-FFF2-40B4-BE49-F238E27FC236}">
                    <a16:creationId xmlns:a16="http://schemas.microsoft.com/office/drawing/2014/main" id="{267C8C9E-A77A-4F52-9F32-289AF9A20556}"/>
                  </a:ext>
                </a:extLst>
              </p:cNvPr>
              <p:cNvSpPr/>
              <p:nvPr/>
            </p:nvSpPr>
            <p:spPr>
              <a:xfrm>
                <a:off x="10072858" y="1752493"/>
                <a:ext cx="74024" cy="74024"/>
              </a:xfrm>
              <a:custGeom>
                <a:avLst/>
                <a:gdLst>
                  <a:gd name="connsiteX0" fmla="*/ 4828 w 74024"/>
                  <a:gd name="connsiteY0" fmla="*/ 4828 h 74024"/>
                  <a:gd name="connsiteX1" fmla="*/ 69518 w 74024"/>
                  <a:gd name="connsiteY1" fmla="*/ 4828 h 74024"/>
                  <a:gd name="connsiteX2" fmla="*/ 69518 w 74024"/>
                  <a:gd name="connsiteY2" fmla="*/ 69518 h 74024"/>
                  <a:gd name="connsiteX3" fmla="*/ 4828 w 74024"/>
                  <a:gd name="connsiteY3" fmla="*/ 69518 h 74024"/>
                </a:gdLst>
                <a:ahLst/>
                <a:cxnLst>
                  <a:cxn ang="0">
                    <a:pos x="connsiteX0" y="connsiteY0"/>
                  </a:cxn>
                  <a:cxn ang="0">
                    <a:pos x="connsiteX1" y="connsiteY1"/>
                  </a:cxn>
                  <a:cxn ang="0">
                    <a:pos x="connsiteX2" y="connsiteY2"/>
                  </a:cxn>
                  <a:cxn ang="0">
                    <a:pos x="connsiteX3" y="connsiteY3"/>
                  </a:cxn>
                </a:cxnLst>
                <a:rect l="l" t="t" r="r" b="b"/>
                <a:pathLst>
                  <a:path w="74024" h="74024">
                    <a:moveTo>
                      <a:pt x="4828" y="4828"/>
                    </a:moveTo>
                    <a:lnTo>
                      <a:pt x="69518" y="4828"/>
                    </a:lnTo>
                    <a:lnTo>
                      <a:pt x="69518" y="69518"/>
                    </a:lnTo>
                    <a:lnTo>
                      <a:pt x="4828" y="6951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49" name="Freeform: Shape 48">
                <a:extLst>
                  <a:ext uri="{FF2B5EF4-FFF2-40B4-BE49-F238E27FC236}">
                    <a16:creationId xmlns:a16="http://schemas.microsoft.com/office/drawing/2014/main" id="{B9B9E173-B6D5-41E2-B63C-193FBA7037D7}"/>
                  </a:ext>
                </a:extLst>
              </p:cNvPr>
              <p:cNvSpPr/>
              <p:nvPr/>
            </p:nvSpPr>
            <p:spPr>
              <a:xfrm>
                <a:off x="10072858" y="1843253"/>
                <a:ext cx="74024" cy="74024"/>
              </a:xfrm>
              <a:custGeom>
                <a:avLst/>
                <a:gdLst>
                  <a:gd name="connsiteX0" fmla="*/ 4828 w 74024"/>
                  <a:gd name="connsiteY0" fmla="*/ 4828 h 74024"/>
                  <a:gd name="connsiteX1" fmla="*/ 69518 w 74024"/>
                  <a:gd name="connsiteY1" fmla="*/ 4828 h 74024"/>
                  <a:gd name="connsiteX2" fmla="*/ 69518 w 74024"/>
                  <a:gd name="connsiteY2" fmla="*/ 69518 h 74024"/>
                  <a:gd name="connsiteX3" fmla="*/ 4828 w 74024"/>
                  <a:gd name="connsiteY3" fmla="*/ 69518 h 74024"/>
                </a:gdLst>
                <a:ahLst/>
                <a:cxnLst>
                  <a:cxn ang="0">
                    <a:pos x="connsiteX0" y="connsiteY0"/>
                  </a:cxn>
                  <a:cxn ang="0">
                    <a:pos x="connsiteX1" y="connsiteY1"/>
                  </a:cxn>
                  <a:cxn ang="0">
                    <a:pos x="connsiteX2" y="connsiteY2"/>
                  </a:cxn>
                  <a:cxn ang="0">
                    <a:pos x="connsiteX3" y="connsiteY3"/>
                  </a:cxn>
                </a:cxnLst>
                <a:rect l="l" t="t" r="r" b="b"/>
                <a:pathLst>
                  <a:path w="74024" h="74024">
                    <a:moveTo>
                      <a:pt x="4828" y="4828"/>
                    </a:moveTo>
                    <a:lnTo>
                      <a:pt x="69518" y="4828"/>
                    </a:lnTo>
                    <a:lnTo>
                      <a:pt x="69518" y="69518"/>
                    </a:lnTo>
                    <a:lnTo>
                      <a:pt x="4828" y="6951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0" name="Freeform: Shape 49">
                <a:extLst>
                  <a:ext uri="{FF2B5EF4-FFF2-40B4-BE49-F238E27FC236}">
                    <a16:creationId xmlns:a16="http://schemas.microsoft.com/office/drawing/2014/main" id="{C6C8D28E-AB64-415F-9820-8C5DDCD73FBA}"/>
                  </a:ext>
                </a:extLst>
              </p:cNvPr>
              <p:cNvSpPr/>
              <p:nvPr/>
            </p:nvSpPr>
            <p:spPr>
              <a:xfrm>
                <a:off x="10164906" y="1752493"/>
                <a:ext cx="74024" cy="74024"/>
              </a:xfrm>
              <a:custGeom>
                <a:avLst/>
                <a:gdLst>
                  <a:gd name="connsiteX0" fmla="*/ 4828 w 74024"/>
                  <a:gd name="connsiteY0" fmla="*/ 4828 h 74024"/>
                  <a:gd name="connsiteX1" fmla="*/ 69518 w 74024"/>
                  <a:gd name="connsiteY1" fmla="*/ 4828 h 74024"/>
                  <a:gd name="connsiteX2" fmla="*/ 69518 w 74024"/>
                  <a:gd name="connsiteY2" fmla="*/ 69518 h 74024"/>
                  <a:gd name="connsiteX3" fmla="*/ 4828 w 74024"/>
                  <a:gd name="connsiteY3" fmla="*/ 69518 h 74024"/>
                </a:gdLst>
                <a:ahLst/>
                <a:cxnLst>
                  <a:cxn ang="0">
                    <a:pos x="connsiteX0" y="connsiteY0"/>
                  </a:cxn>
                  <a:cxn ang="0">
                    <a:pos x="connsiteX1" y="connsiteY1"/>
                  </a:cxn>
                  <a:cxn ang="0">
                    <a:pos x="connsiteX2" y="connsiteY2"/>
                  </a:cxn>
                  <a:cxn ang="0">
                    <a:pos x="connsiteX3" y="connsiteY3"/>
                  </a:cxn>
                </a:cxnLst>
                <a:rect l="l" t="t" r="r" b="b"/>
                <a:pathLst>
                  <a:path w="74024" h="74024">
                    <a:moveTo>
                      <a:pt x="4828" y="4828"/>
                    </a:moveTo>
                    <a:lnTo>
                      <a:pt x="69518" y="4828"/>
                    </a:lnTo>
                    <a:lnTo>
                      <a:pt x="69518" y="69518"/>
                    </a:lnTo>
                    <a:lnTo>
                      <a:pt x="4828" y="6951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1" name="Freeform: Shape 50">
                <a:extLst>
                  <a:ext uri="{FF2B5EF4-FFF2-40B4-BE49-F238E27FC236}">
                    <a16:creationId xmlns:a16="http://schemas.microsoft.com/office/drawing/2014/main" id="{C9A50BA5-EDD7-4DA8-BEE5-36549541BB5C}"/>
                  </a:ext>
                </a:extLst>
              </p:cNvPr>
              <p:cNvSpPr/>
              <p:nvPr/>
            </p:nvSpPr>
            <p:spPr>
              <a:xfrm>
                <a:off x="10164906" y="1843253"/>
                <a:ext cx="74024" cy="74024"/>
              </a:xfrm>
              <a:custGeom>
                <a:avLst/>
                <a:gdLst>
                  <a:gd name="connsiteX0" fmla="*/ 4828 w 74024"/>
                  <a:gd name="connsiteY0" fmla="*/ 4828 h 74024"/>
                  <a:gd name="connsiteX1" fmla="*/ 69518 w 74024"/>
                  <a:gd name="connsiteY1" fmla="*/ 4828 h 74024"/>
                  <a:gd name="connsiteX2" fmla="*/ 69518 w 74024"/>
                  <a:gd name="connsiteY2" fmla="*/ 69518 h 74024"/>
                  <a:gd name="connsiteX3" fmla="*/ 4828 w 74024"/>
                  <a:gd name="connsiteY3" fmla="*/ 69518 h 74024"/>
                </a:gdLst>
                <a:ahLst/>
                <a:cxnLst>
                  <a:cxn ang="0">
                    <a:pos x="connsiteX0" y="connsiteY0"/>
                  </a:cxn>
                  <a:cxn ang="0">
                    <a:pos x="connsiteX1" y="connsiteY1"/>
                  </a:cxn>
                  <a:cxn ang="0">
                    <a:pos x="connsiteX2" y="connsiteY2"/>
                  </a:cxn>
                  <a:cxn ang="0">
                    <a:pos x="connsiteX3" y="connsiteY3"/>
                  </a:cxn>
                </a:cxnLst>
                <a:rect l="l" t="t" r="r" b="b"/>
                <a:pathLst>
                  <a:path w="74024" h="74024">
                    <a:moveTo>
                      <a:pt x="4828" y="4828"/>
                    </a:moveTo>
                    <a:lnTo>
                      <a:pt x="69518" y="4828"/>
                    </a:lnTo>
                    <a:lnTo>
                      <a:pt x="69518" y="69518"/>
                    </a:lnTo>
                    <a:lnTo>
                      <a:pt x="4828" y="6951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grpSp>
        <p:grpSp>
          <p:nvGrpSpPr>
            <p:cNvPr id="52" name="Graphic 98">
              <a:extLst>
                <a:ext uri="{FF2B5EF4-FFF2-40B4-BE49-F238E27FC236}">
                  <a16:creationId xmlns:a16="http://schemas.microsoft.com/office/drawing/2014/main" id="{AB3014AE-DC03-4B08-B3FD-BC4AE8B74C9F}"/>
                </a:ext>
              </a:extLst>
            </p:cNvPr>
            <p:cNvGrpSpPr/>
            <p:nvPr/>
          </p:nvGrpSpPr>
          <p:grpSpPr>
            <a:xfrm>
              <a:off x="4101162" y="3122860"/>
              <a:ext cx="1225485" cy="1225485"/>
              <a:chOff x="7574052" y="4893920"/>
              <a:chExt cx="643689" cy="643689"/>
            </a:xfrm>
          </p:grpSpPr>
          <p:sp>
            <p:nvSpPr>
              <p:cNvPr id="53" name="Freeform: Shape 52">
                <a:extLst>
                  <a:ext uri="{FF2B5EF4-FFF2-40B4-BE49-F238E27FC236}">
                    <a16:creationId xmlns:a16="http://schemas.microsoft.com/office/drawing/2014/main" id="{82621235-83F9-44FE-8940-4AAA6693AFD8}"/>
                  </a:ext>
                </a:extLst>
              </p:cNvPr>
              <p:cNvSpPr/>
              <p:nvPr/>
            </p:nvSpPr>
            <p:spPr>
              <a:xfrm>
                <a:off x="7751388" y="5451998"/>
                <a:ext cx="170578" cy="25748"/>
              </a:xfrm>
              <a:custGeom>
                <a:avLst/>
                <a:gdLst>
                  <a:gd name="connsiteX0" fmla="*/ 4828 w 170577"/>
                  <a:gd name="connsiteY0" fmla="*/ 4828 h 25747"/>
                  <a:gd name="connsiteX1" fmla="*/ 4828 w 170577"/>
                  <a:gd name="connsiteY1" fmla="*/ 16092 h 25747"/>
                  <a:gd name="connsiteX2" fmla="*/ 5471 w 170577"/>
                  <a:gd name="connsiteY2" fmla="*/ 16736 h 25747"/>
                  <a:gd name="connsiteX3" fmla="*/ 14483 w 170577"/>
                  <a:gd name="connsiteY3" fmla="*/ 20920 h 25747"/>
                  <a:gd name="connsiteX4" fmla="*/ 159635 w 170577"/>
                  <a:gd name="connsiteY4" fmla="*/ 20920 h 25747"/>
                  <a:gd name="connsiteX5" fmla="*/ 167037 w 170577"/>
                  <a:gd name="connsiteY5" fmla="*/ 17380 h 25747"/>
                  <a:gd name="connsiteX6" fmla="*/ 168003 w 170577"/>
                  <a:gd name="connsiteY6" fmla="*/ 16092 h 25747"/>
                  <a:gd name="connsiteX7" fmla="*/ 168003 w 170577"/>
                  <a:gd name="connsiteY7" fmla="*/ 4828 h 25747"/>
                  <a:gd name="connsiteX8" fmla="*/ 4828 w 170577"/>
                  <a:gd name="connsiteY8" fmla="*/ 482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77" h="25747">
                    <a:moveTo>
                      <a:pt x="4828" y="4828"/>
                    </a:moveTo>
                    <a:lnTo>
                      <a:pt x="4828" y="16092"/>
                    </a:lnTo>
                    <a:lnTo>
                      <a:pt x="5471" y="16736"/>
                    </a:lnTo>
                    <a:cubicBezTo>
                      <a:pt x="8046" y="19311"/>
                      <a:pt x="11265" y="20920"/>
                      <a:pt x="14483" y="20920"/>
                    </a:cubicBezTo>
                    <a:lnTo>
                      <a:pt x="159635" y="20920"/>
                    </a:lnTo>
                    <a:cubicBezTo>
                      <a:pt x="162531" y="20920"/>
                      <a:pt x="165106" y="19633"/>
                      <a:pt x="167037" y="17380"/>
                    </a:cubicBezTo>
                    <a:lnTo>
                      <a:pt x="168003" y="16092"/>
                    </a:lnTo>
                    <a:lnTo>
                      <a:pt x="168003" y="4828"/>
                    </a:lnTo>
                    <a:lnTo>
                      <a:pt x="4828" y="482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4" name="Freeform: Shape 53">
                <a:extLst>
                  <a:ext uri="{FF2B5EF4-FFF2-40B4-BE49-F238E27FC236}">
                    <a16:creationId xmlns:a16="http://schemas.microsoft.com/office/drawing/2014/main" id="{345D9AC8-33C7-4A45-8B05-D18C186EA9B5}"/>
                  </a:ext>
                </a:extLst>
              </p:cNvPr>
              <p:cNvSpPr/>
              <p:nvPr/>
            </p:nvSpPr>
            <p:spPr>
              <a:xfrm>
                <a:off x="7765549" y="5357698"/>
                <a:ext cx="144830" cy="99772"/>
              </a:xfrm>
              <a:custGeom>
                <a:avLst/>
                <a:gdLst>
                  <a:gd name="connsiteX0" fmla="*/ 140002 w 144830"/>
                  <a:gd name="connsiteY0" fmla="*/ 94622 h 99771"/>
                  <a:gd name="connsiteX1" fmla="*/ 136784 w 144830"/>
                  <a:gd name="connsiteY1" fmla="*/ 97841 h 99771"/>
                  <a:gd name="connsiteX2" fmla="*/ 8046 w 144830"/>
                  <a:gd name="connsiteY2" fmla="*/ 97841 h 99771"/>
                  <a:gd name="connsiteX3" fmla="*/ 4828 w 144830"/>
                  <a:gd name="connsiteY3" fmla="*/ 94622 h 99771"/>
                  <a:gd name="connsiteX4" fmla="*/ 4828 w 144830"/>
                  <a:gd name="connsiteY4" fmla="*/ 8046 h 99771"/>
                  <a:gd name="connsiteX5" fmla="*/ 8046 w 144830"/>
                  <a:gd name="connsiteY5" fmla="*/ 4828 h 99771"/>
                  <a:gd name="connsiteX6" fmla="*/ 136784 w 144830"/>
                  <a:gd name="connsiteY6" fmla="*/ 4828 h 99771"/>
                  <a:gd name="connsiteX7" fmla="*/ 140002 w 144830"/>
                  <a:gd name="connsiteY7" fmla="*/ 8046 h 99771"/>
                  <a:gd name="connsiteX8" fmla="*/ 140002 w 144830"/>
                  <a:gd name="connsiteY8" fmla="*/ 94622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99771">
                    <a:moveTo>
                      <a:pt x="140002" y="94622"/>
                    </a:moveTo>
                    <a:cubicBezTo>
                      <a:pt x="140002" y="96231"/>
                      <a:pt x="138393" y="97841"/>
                      <a:pt x="136784" y="97841"/>
                    </a:cubicBezTo>
                    <a:lnTo>
                      <a:pt x="8046" y="97841"/>
                    </a:lnTo>
                    <a:cubicBezTo>
                      <a:pt x="6115" y="97841"/>
                      <a:pt x="4828" y="96553"/>
                      <a:pt x="4828" y="94622"/>
                    </a:cubicBezTo>
                    <a:lnTo>
                      <a:pt x="4828" y="8046"/>
                    </a:lnTo>
                    <a:cubicBezTo>
                      <a:pt x="4828" y="6437"/>
                      <a:pt x="6437" y="4828"/>
                      <a:pt x="8046" y="4828"/>
                    </a:cubicBezTo>
                    <a:lnTo>
                      <a:pt x="136784" y="4828"/>
                    </a:lnTo>
                    <a:cubicBezTo>
                      <a:pt x="138715" y="4828"/>
                      <a:pt x="140002" y="6115"/>
                      <a:pt x="140002" y="8046"/>
                    </a:cubicBezTo>
                    <a:lnTo>
                      <a:pt x="140002" y="94622"/>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5" name="Freeform: Shape 54">
                <a:extLst>
                  <a:ext uri="{FF2B5EF4-FFF2-40B4-BE49-F238E27FC236}">
                    <a16:creationId xmlns:a16="http://schemas.microsoft.com/office/drawing/2014/main" id="{960C0908-D7B0-496D-909D-3C7BC80A7BE6}"/>
                  </a:ext>
                </a:extLst>
              </p:cNvPr>
              <p:cNvSpPr/>
              <p:nvPr/>
            </p:nvSpPr>
            <p:spPr>
              <a:xfrm>
                <a:off x="8033968" y="5263397"/>
                <a:ext cx="148048" cy="112646"/>
              </a:xfrm>
              <a:custGeom>
                <a:avLst/>
                <a:gdLst>
                  <a:gd name="connsiteX0" fmla="*/ 145152 w 148048"/>
                  <a:gd name="connsiteY0" fmla="*/ 104278 h 112645"/>
                  <a:gd name="connsiteX1" fmla="*/ 141612 w 148048"/>
                  <a:gd name="connsiteY1" fmla="*/ 107818 h 112645"/>
                  <a:gd name="connsiteX2" fmla="*/ 8368 w 148048"/>
                  <a:gd name="connsiteY2" fmla="*/ 107818 h 112645"/>
                  <a:gd name="connsiteX3" fmla="*/ 4828 w 148048"/>
                  <a:gd name="connsiteY3" fmla="*/ 104278 h 112645"/>
                  <a:gd name="connsiteX4" fmla="*/ 4828 w 148048"/>
                  <a:gd name="connsiteY4" fmla="*/ 8368 h 112645"/>
                  <a:gd name="connsiteX5" fmla="*/ 8368 w 148048"/>
                  <a:gd name="connsiteY5" fmla="*/ 4828 h 112645"/>
                  <a:gd name="connsiteX6" fmla="*/ 141612 w 148048"/>
                  <a:gd name="connsiteY6" fmla="*/ 4828 h 112645"/>
                  <a:gd name="connsiteX7" fmla="*/ 145152 w 148048"/>
                  <a:gd name="connsiteY7" fmla="*/ 8368 h 112645"/>
                  <a:gd name="connsiteX8" fmla="*/ 145152 w 148048"/>
                  <a:gd name="connsiteY8" fmla="*/ 10427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48" h="112645">
                    <a:moveTo>
                      <a:pt x="145152" y="104278"/>
                    </a:moveTo>
                    <a:cubicBezTo>
                      <a:pt x="145152" y="106209"/>
                      <a:pt x="143543" y="107818"/>
                      <a:pt x="141612" y="107818"/>
                    </a:cubicBezTo>
                    <a:lnTo>
                      <a:pt x="8368" y="107818"/>
                    </a:lnTo>
                    <a:cubicBezTo>
                      <a:pt x="6437" y="107818"/>
                      <a:pt x="4828" y="106209"/>
                      <a:pt x="4828" y="104278"/>
                    </a:cubicBezTo>
                    <a:lnTo>
                      <a:pt x="4828" y="8368"/>
                    </a:lnTo>
                    <a:cubicBezTo>
                      <a:pt x="4828" y="6437"/>
                      <a:pt x="6437" y="4828"/>
                      <a:pt x="8368" y="4828"/>
                    </a:cubicBezTo>
                    <a:lnTo>
                      <a:pt x="141612" y="4828"/>
                    </a:lnTo>
                    <a:cubicBezTo>
                      <a:pt x="143543" y="4828"/>
                      <a:pt x="145152" y="6437"/>
                      <a:pt x="145152" y="8368"/>
                    </a:cubicBezTo>
                    <a:lnTo>
                      <a:pt x="145152" y="10427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6" name="Freeform: Shape 55">
                <a:extLst>
                  <a:ext uri="{FF2B5EF4-FFF2-40B4-BE49-F238E27FC236}">
                    <a16:creationId xmlns:a16="http://schemas.microsoft.com/office/drawing/2014/main" id="{73ECA2A1-7925-40C9-B781-BA080303AAF6}"/>
                  </a:ext>
                </a:extLst>
              </p:cNvPr>
              <p:cNvSpPr/>
              <p:nvPr/>
            </p:nvSpPr>
            <p:spPr>
              <a:xfrm>
                <a:off x="8035577" y="5346112"/>
                <a:ext cx="144830" cy="9655"/>
              </a:xfrm>
              <a:custGeom>
                <a:avLst/>
                <a:gdLst>
                  <a:gd name="connsiteX0" fmla="*/ 4828 w 144830"/>
                  <a:gd name="connsiteY0" fmla="*/ 4828 h 9655"/>
                  <a:gd name="connsiteX1" fmla="*/ 141933 w 144830"/>
                  <a:gd name="connsiteY1" fmla="*/ 4828 h 9655"/>
                </a:gdLst>
                <a:ahLst/>
                <a:cxnLst>
                  <a:cxn ang="0">
                    <a:pos x="connsiteX0" y="connsiteY0"/>
                  </a:cxn>
                  <a:cxn ang="0">
                    <a:pos x="connsiteX1" y="connsiteY1"/>
                  </a:cxn>
                </a:cxnLst>
                <a:rect l="l" t="t" r="r" b="b"/>
                <a:pathLst>
                  <a:path w="144830" h="9655">
                    <a:moveTo>
                      <a:pt x="4828" y="4828"/>
                    </a:moveTo>
                    <a:lnTo>
                      <a:pt x="141933" y="4828"/>
                    </a:lnTo>
                  </a:path>
                </a:pathLst>
              </a:custGeom>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7" name="Freeform: Shape 56">
                <a:extLst>
                  <a:ext uri="{FF2B5EF4-FFF2-40B4-BE49-F238E27FC236}">
                    <a16:creationId xmlns:a16="http://schemas.microsoft.com/office/drawing/2014/main" id="{A37D93B2-6C8B-4A1C-9727-F1EC59D51C3E}"/>
                  </a:ext>
                </a:extLst>
              </p:cNvPr>
              <p:cNvSpPr/>
              <p:nvPr/>
            </p:nvSpPr>
            <p:spPr>
              <a:xfrm>
                <a:off x="8096084" y="5366066"/>
                <a:ext cx="22529" cy="28966"/>
              </a:xfrm>
              <a:custGeom>
                <a:avLst/>
                <a:gdLst>
                  <a:gd name="connsiteX0" fmla="*/ 4828 w 22529"/>
                  <a:gd name="connsiteY0" fmla="*/ 4828 h 28966"/>
                  <a:gd name="connsiteX1" fmla="*/ 19311 w 22529"/>
                  <a:gd name="connsiteY1" fmla="*/ 4828 h 28966"/>
                  <a:gd name="connsiteX2" fmla="*/ 19311 w 22529"/>
                  <a:gd name="connsiteY2" fmla="*/ 25748 h 28966"/>
                  <a:gd name="connsiteX3" fmla="*/ 4828 w 22529"/>
                  <a:gd name="connsiteY3" fmla="*/ 25748 h 28966"/>
                </a:gdLst>
                <a:ahLst/>
                <a:cxnLst>
                  <a:cxn ang="0">
                    <a:pos x="connsiteX0" y="connsiteY0"/>
                  </a:cxn>
                  <a:cxn ang="0">
                    <a:pos x="connsiteX1" y="connsiteY1"/>
                  </a:cxn>
                  <a:cxn ang="0">
                    <a:pos x="connsiteX2" y="connsiteY2"/>
                  </a:cxn>
                  <a:cxn ang="0">
                    <a:pos x="connsiteX3" y="connsiteY3"/>
                  </a:cxn>
                </a:cxnLst>
                <a:rect l="l" t="t" r="r" b="b"/>
                <a:pathLst>
                  <a:path w="22529" h="28966">
                    <a:moveTo>
                      <a:pt x="4828" y="4828"/>
                    </a:moveTo>
                    <a:lnTo>
                      <a:pt x="19311" y="4828"/>
                    </a:lnTo>
                    <a:lnTo>
                      <a:pt x="19311" y="25748"/>
                    </a:lnTo>
                    <a:lnTo>
                      <a:pt x="4828" y="2574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8" name="Freeform: Shape 57">
                <a:extLst>
                  <a:ext uri="{FF2B5EF4-FFF2-40B4-BE49-F238E27FC236}">
                    <a16:creationId xmlns:a16="http://schemas.microsoft.com/office/drawing/2014/main" id="{C234D490-52EF-42A5-87BC-F10F7115788A}"/>
                  </a:ext>
                </a:extLst>
              </p:cNvPr>
              <p:cNvSpPr/>
              <p:nvPr/>
            </p:nvSpPr>
            <p:spPr>
              <a:xfrm>
                <a:off x="8070336" y="5386986"/>
                <a:ext cx="74024" cy="16092"/>
              </a:xfrm>
              <a:custGeom>
                <a:avLst/>
                <a:gdLst>
                  <a:gd name="connsiteX0" fmla="*/ 4828 w 74024"/>
                  <a:gd name="connsiteY0" fmla="*/ 4828 h 16092"/>
                  <a:gd name="connsiteX1" fmla="*/ 70484 w 74024"/>
                  <a:gd name="connsiteY1" fmla="*/ 4828 h 16092"/>
                  <a:gd name="connsiteX2" fmla="*/ 70484 w 74024"/>
                  <a:gd name="connsiteY2" fmla="*/ 13196 h 16092"/>
                  <a:gd name="connsiteX3" fmla="*/ 4828 w 74024"/>
                  <a:gd name="connsiteY3" fmla="*/ 13196 h 16092"/>
                </a:gdLst>
                <a:ahLst/>
                <a:cxnLst>
                  <a:cxn ang="0">
                    <a:pos x="connsiteX0" y="connsiteY0"/>
                  </a:cxn>
                  <a:cxn ang="0">
                    <a:pos x="connsiteX1" y="connsiteY1"/>
                  </a:cxn>
                  <a:cxn ang="0">
                    <a:pos x="connsiteX2" y="connsiteY2"/>
                  </a:cxn>
                  <a:cxn ang="0">
                    <a:pos x="connsiteX3" y="connsiteY3"/>
                  </a:cxn>
                </a:cxnLst>
                <a:rect l="l" t="t" r="r" b="b"/>
                <a:pathLst>
                  <a:path w="74024" h="16092">
                    <a:moveTo>
                      <a:pt x="4828" y="4828"/>
                    </a:moveTo>
                    <a:lnTo>
                      <a:pt x="70484" y="4828"/>
                    </a:lnTo>
                    <a:lnTo>
                      <a:pt x="70484" y="13196"/>
                    </a:lnTo>
                    <a:lnTo>
                      <a:pt x="4828" y="13196"/>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59" name="Freeform: Shape 58">
                <a:extLst>
                  <a:ext uri="{FF2B5EF4-FFF2-40B4-BE49-F238E27FC236}">
                    <a16:creationId xmlns:a16="http://schemas.microsoft.com/office/drawing/2014/main" id="{1786119D-6761-48A3-BA0C-C93B4FC934CC}"/>
                  </a:ext>
                </a:extLst>
              </p:cNvPr>
              <p:cNvSpPr/>
              <p:nvPr/>
            </p:nvSpPr>
            <p:spPr>
              <a:xfrm>
                <a:off x="7622007" y="5189373"/>
                <a:ext cx="99772" cy="22529"/>
              </a:xfrm>
              <a:custGeom>
                <a:avLst/>
                <a:gdLst>
                  <a:gd name="connsiteX0" fmla="*/ 4828 w 99771"/>
                  <a:gd name="connsiteY0" fmla="*/ 4828 h 22529"/>
                  <a:gd name="connsiteX1" fmla="*/ 23495 w 99771"/>
                  <a:gd name="connsiteY1" fmla="*/ 15449 h 22529"/>
                  <a:gd name="connsiteX2" fmla="*/ 51173 w 99771"/>
                  <a:gd name="connsiteY2" fmla="*/ 18023 h 22529"/>
                  <a:gd name="connsiteX3" fmla="*/ 74668 w 99771"/>
                  <a:gd name="connsiteY3" fmla="*/ 16414 h 22529"/>
                  <a:gd name="connsiteX4" fmla="*/ 97197 w 99771"/>
                  <a:gd name="connsiteY4" fmla="*/ 6437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22529">
                    <a:moveTo>
                      <a:pt x="4828" y="4828"/>
                    </a:moveTo>
                    <a:cubicBezTo>
                      <a:pt x="4828" y="9012"/>
                      <a:pt x="11908" y="12874"/>
                      <a:pt x="23495" y="15449"/>
                    </a:cubicBezTo>
                    <a:cubicBezTo>
                      <a:pt x="30897" y="17058"/>
                      <a:pt x="40552" y="18023"/>
                      <a:pt x="51173" y="18023"/>
                    </a:cubicBezTo>
                    <a:cubicBezTo>
                      <a:pt x="59863" y="18023"/>
                      <a:pt x="67909" y="17380"/>
                      <a:pt x="74668" y="16414"/>
                    </a:cubicBezTo>
                    <a:cubicBezTo>
                      <a:pt x="87220" y="14483"/>
                      <a:pt x="95910" y="10621"/>
                      <a:pt x="97197" y="6437"/>
                    </a:cubicBezTo>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0" name="Freeform: Shape 59">
                <a:extLst>
                  <a:ext uri="{FF2B5EF4-FFF2-40B4-BE49-F238E27FC236}">
                    <a16:creationId xmlns:a16="http://schemas.microsoft.com/office/drawing/2014/main" id="{41F61194-31DA-47D7-8ED9-A2874349EBF5}"/>
                  </a:ext>
                </a:extLst>
              </p:cNvPr>
              <p:cNvSpPr/>
              <p:nvPr/>
            </p:nvSpPr>
            <p:spPr>
              <a:xfrm>
                <a:off x="7604949" y="5169741"/>
                <a:ext cx="135175" cy="135175"/>
              </a:xfrm>
              <a:custGeom>
                <a:avLst/>
                <a:gdLst>
                  <a:gd name="connsiteX0" fmla="*/ 130347 w 135174"/>
                  <a:gd name="connsiteY0" fmla="*/ 67587 h 135174"/>
                  <a:gd name="connsiteX1" fmla="*/ 67587 w 135174"/>
                  <a:gd name="connsiteY1" fmla="*/ 130347 h 135174"/>
                  <a:gd name="connsiteX2" fmla="*/ 4828 w 135174"/>
                  <a:gd name="connsiteY2" fmla="*/ 67587 h 135174"/>
                  <a:gd name="connsiteX3" fmla="*/ 67587 w 135174"/>
                  <a:gd name="connsiteY3" fmla="*/ 4828 h 135174"/>
                  <a:gd name="connsiteX4" fmla="*/ 130347 w 135174"/>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135174">
                    <a:moveTo>
                      <a:pt x="130347" y="67587"/>
                    </a:moveTo>
                    <a:cubicBezTo>
                      <a:pt x="130347" y="102249"/>
                      <a:pt x="102249" y="130347"/>
                      <a:pt x="67587" y="130347"/>
                    </a:cubicBezTo>
                    <a:cubicBezTo>
                      <a:pt x="32926" y="130347"/>
                      <a:pt x="4828" y="102249"/>
                      <a:pt x="4828" y="67587"/>
                    </a:cubicBezTo>
                    <a:cubicBezTo>
                      <a:pt x="4828" y="32926"/>
                      <a:pt x="32926" y="4828"/>
                      <a:pt x="67587" y="4828"/>
                    </a:cubicBezTo>
                    <a:cubicBezTo>
                      <a:pt x="102249" y="4828"/>
                      <a:pt x="130347" y="32926"/>
                      <a:pt x="130347" y="67587"/>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1" name="Freeform: Shape 60">
                <a:extLst>
                  <a:ext uri="{FF2B5EF4-FFF2-40B4-BE49-F238E27FC236}">
                    <a16:creationId xmlns:a16="http://schemas.microsoft.com/office/drawing/2014/main" id="{E80E3A87-8FC2-4111-8916-D6BC5EF877C1}"/>
                  </a:ext>
                </a:extLst>
              </p:cNvPr>
              <p:cNvSpPr/>
              <p:nvPr/>
            </p:nvSpPr>
            <p:spPr>
              <a:xfrm>
                <a:off x="7636490" y="5169741"/>
                <a:ext cx="67587" cy="135175"/>
              </a:xfrm>
              <a:custGeom>
                <a:avLst/>
                <a:gdLst>
                  <a:gd name="connsiteX0" fmla="*/ 64691 w 67587"/>
                  <a:gd name="connsiteY0" fmla="*/ 67587 h 135174"/>
                  <a:gd name="connsiteX1" fmla="*/ 34759 w 67587"/>
                  <a:gd name="connsiteY1" fmla="*/ 130347 h 135174"/>
                  <a:gd name="connsiteX2" fmla="*/ 4828 w 67587"/>
                  <a:gd name="connsiteY2" fmla="*/ 67587 h 135174"/>
                  <a:gd name="connsiteX3" fmla="*/ 34759 w 67587"/>
                  <a:gd name="connsiteY3" fmla="*/ 4828 h 135174"/>
                  <a:gd name="connsiteX4" fmla="*/ 64691 w 67587"/>
                  <a:gd name="connsiteY4" fmla="*/ 67587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135174">
                    <a:moveTo>
                      <a:pt x="64691" y="67587"/>
                    </a:moveTo>
                    <a:cubicBezTo>
                      <a:pt x="64691" y="102249"/>
                      <a:pt x="51290" y="130347"/>
                      <a:pt x="34759" y="130347"/>
                    </a:cubicBezTo>
                    <a:cubicBezTo>
                      <a:pt x="18228" y="130347"/>
                      <a:pt x="4828" y="102249"/>
                      <a:pt x="4828" y="67587"/>
                    </a:cubicBezTo>
                    <a:cubicBezTo>
                      <a:pt x="4828" y="32926"/>
                      <a:pt x="18228" y="4828"/>
                      <a:pt x="34759" y="4828"/>
                    </a:cubicBezTo>
                    <a:cubicBezTo>
                      <a:pt x="51290" y="4828"/>
                      <a:pt x="64691" y="32926"/>
                      <a:pt x="64691" y="67587"/>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2" name="Freeform: Shape 61">
                <a:extLst>
                  <a:ext uri="{FF2B5EF4-FFF2-40B4-BE49-F238E27FC236}">
                    <a16:creationId xmlns:a16="http://schemas.microsoft.com/office/drawing/2014/main" id="{2DCC8EE7-DFAA-41F8-B5F8-DD94E862BAA1}"/>
                  </a:ext>
                </a:extLst>
              </p:cNvPr>
              <p:cNvSpPr/>
              <p:nvPr/>
            </p:nvSpPr>
            <p:spPr>
              <a:xfrm>
                <a:off x="7604627" y="5232500"/>
                <a:ext cx="135175" cy="965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3" name="Freeform: Shape 62">
                <a:extLst>
                  <a:ext uri="{FF2B5EF4-FFF2-40B4-BE49-F238E27FC236}">
                    <a16:creationId xmlns:a16="http://schemas.microsoft.com/office/drawing/2014/main" id="{B6B87219-282A-4CD4-97A8-E606D891DF0A}"/>
                  </a:ext>
                </a:extLst>
              </p:cNvPr>
              <p:cNvSpPr/>
              <p:nvPr/>
            </p:nvSpPr>
            <p:spPr>
              <a:xfrm>
                <a:off x="7621041" y="5263397"/>
                <a:ext cx="99772" cy="19311"/>
              </a:xfrm>
              <a:custGeom>
                <a:avLst/>
                <a:gdLst>
                  <a:gd name="connsiteX0" fmla="*/ 4828 w 99771"/>
                  <a:gd name="connsiteY0" fmla="*/ 16092 h 19310"/>
                  <a:gd name="connsiteX1" fmla="*/ 24782 w 99771"/>
                  <a:gd name="connsiteY1" fmla="*/ 7081 h 19310"/>
                  <a:gd name="connsiteX2" fmla="*/ 50851 w 99771"/>
                  <a:gd name="connsiteY2" fmla="*/ 4828 h 19310"/>
                  <a:gd name="connsiteX3" fmla="*/ 75633 w 99771"/>
                  <a:gd name="connsiteY3" fmla="*/ 6759 h 19310"/>
                  <a:gd name="connsiteX4" fmla="*/ 75633 w 99771"/>
                  <a:gd name="connsiteY4" fmla="*/ 6759 h 19310"/>
                  <a:gd name="connsiteX5" fmla="*/ 97197 w 99771"/>
                  <a:gd name="connsiteY5" fmla="*/ 17058 h 19310"/>
                  <a:gd name="connsiteX6" fmla="*/ 97197 w 99771"/>
                  <a:gd name="connsiteY6" fmla="*/ 17058 h 1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71" h="19310">
                    <a:moveTo>
                      <a:pt x="4828" y="16092"/>
                    </a:moveTo>
                    <a:cubicBezTo>
                      <a:pt x="6437" y="12230"/>
                      <a:pt x="13839" y="9012"/>
                      <a:pt x="24782" y="7081"/>
                    </a:cubicBezTo>
                    <a:cubicBezTo>
                      <a:pt x="32184" y="5793"/>
                      <a:pt x="40874" y="4828"/>
                      <a:pt x="50851" y="4828"/>
                    </a:cubicBezTo>
                    <a:cubicBezTo>
                      <a:pt x="60185" y="4828"/>
                      <a:pt x="68553" y="5471"/>
                      <a:pt x="75633" y="6759"/>
                    </a:cubicBezTo>
                    <a:lnTo>
                      <a:pt x="75633" y="6759"/>
                    </a:lnTo>
                    <a:cubicBezTo>
                      <a:pt x="88185" y="9012"/>
                      <a:pt x="96232" y="12552"/>
                      <a:pt x="97197" y="17058"/>
                    </a:cubicBezTo>
                    <a:lnTo>
                      <a:pt x="97197" y="17058"/>
                    </a:lnTo>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4" name="Freeform: Shape 63">
                <a:extLst>
                  <a:ext uri="{FF2B5EF4-FFF2-40B4-BE49-F238E27FC236}">
                    <a16:creationId xmlns:a16="http://schemas.microsoft.com/office/drawing/2014/main" id="{74EAFE66-2A36-4169-97EF-EBEF1AE6A196}"/>
                  </a:ext>
                </a:extLst>
              </p:cNvPr>
              <p:cNvSpPr/>
              <p:nvPr/>
            </p:nvSpPr>
            <p:spPr>
              <a:xfrm>
                <a:off x="7755894" y="4959898"/>
                <a:ext cx="77243" cy="99772"/>
              </a:xfrm>
              <a:custGeom>
                <a:avLst/>
                <a:gdLst>
                  <a:gd name="connsiteX0" fmla="*/ 4828 w 77242"/>
                  <a:gd name="connsiteY0" fmla="*/ 4828 h 99771"/>
                  <a:gd name="connsiteX1" fmla="*/ 74346 w 77242"/>
                  <a:gd name="connsiteY1" fmla="*/ 4828 h 99771"/>
                  <a:gd name="connsiteX2" fmla="*/ 74346 w 77242"/>
                  <a:gd name="connsiteY2" fmla="*/ 97519 h 99771"/>
                  <a:gd name="connsiteX3" fmla="*/ 4828 w 77242"/>
                  <a:gd name="connsiteY3" fmla="*/ 97519 h 99771"/>
                </a:gdLst>
                <a:ahLst/>
                <a:cxnLst>
                  <a:cxn ang="0">
                    <a:pos x="connsiteX0" y="connsiteY0"/>
                  </a:cxn>
                  <a:cxn ang="0">
                    <a:pos x="connsiteX1" y="connsiteY1"/>
                  </a:cxn>
                  <a:cxn ang="0">
                    <a:pos x="connsiteX2" y="connsiteY2"/>
                  </a:cxn>
                  <a:cxn ang="0">
                    <a:pos x="connsiteX3" y="connsiteY3"/>
                  </a:cxn>
                </a:cxnLst>
                <a:rect l="l" t="t" r="r" b="b"/>
                <a:pathLst>
                  <a:path w="77242" h="99771">
                    <a:moveTo>
                      <a:pt x="4828" y="4828"/>
                    </a:moveTo>
                    <a:lnTo>
                      <a:pt x="74346" y="4828"/>
                    </a:lnTo>
                    <a:lnTo>
                      <a:pt x="74346" y="97519"/>
                    </a:lnTo>
                    <a:lnTo>
                      <a:pt x="4828" y="97519"/>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5" name="Freeform: Shape 64">
                <a:extLst>
                  <a:ext uri="{FF2B5EF4-FFF2-40B4-BE49-F238E27FC236}">
                    <a16:creationId xmlns:a16="http://schemas.microsoft.com/office/drawing/2014/main" id="{2C12BA49-42A7-4757-8F6B-53FB8B58F3E7}"/>
                  </a:ext>
                </a:extLst>
              </p:cNvPr>
              <p:cNvSpPr/>
              <p:nvPr/>
            </p:nvSpPr>
            <p:spPr>
              <a:xfrm>
                <a:off x="7788400" y="4947990"/>
                <a:ext cx="25748" cy="9655"/>
              </a:xfrm>
              <a:custGeom>
                <a:avLst/>
                <a:gdLst>
                  <a:gd name="connsiteX0" fmla="*/ 21885 w 25747"/>
                  <a:gd name="connsiteY0" fmla="*/ 4828 h 9655"/>
                  <a:gd name="connsiteX1" fmla="*/ 4828 w 25747"/>
                  <a:gd name="connsiteY1" fmla="*/ 4828 h 9655"/>
                </a:gdLst>
                <a:ahLst/>
                <a:cxnLst>
                  <a:cxn ang="0">
                    <a:pos x="connsiteX0" y="connsiteY0"/>
                  </a:cxn>
                  <a:cxn ang="0">
                    <a:pos x="connsiteX1" y="connsiteY1"/>
                  </a:cxn>
                </a:cxnLst>
                <a:rect l="l" t="t" r="r" b="b"/>
                <a:pathLst>
                  <a:path w="25747" h="9655">
                    <a:moveTo>
                      <a:pt x="21885" y="4828"/>
                    </a:moveTo>
                    <a:lnTo>
                      <a:pt x="4828" y="4828"/>
                    </a:lnTo>
                  </a:path>
                </a:pathLst>
              </a:custGeom>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6" name="Freeform: Shape 65">
                <a:extLst>
                  <a:ext uri="{FF2B5EF4-FFF2-40B4-BE49-F238E27FC236}">
                    <a16:creationId xmlns:a16="http://schemas.microsoft.com/office/drawing/2014/main" id="{49AC2D86-554C-4AA9-AA24-EA55D0AA79CF}"/>
                  </a:ext>
                </a:extLst>
              </p:cNvPr>
              <p:cNvSpPr/>
              <p:nvPr/>
            </p:nvSpPr>
            <p:spPr>
              <a:xfrm>
                <a:off x="7774883" y="4945415"/>
                <a:ext cx="12874" cy="12874"/>
              </a:xfrm>
              <a:custGeom>
                <a:avLst/>
                <a:gdLst>
                  <a:gd name="connsiteX0" fmla="*/ 9977 w 12873"/>
                  <a:gd name="connsiteY0" fmla="*/ 7402 h 12873"/>
                  <a:gd name="connsiteX1" fmla="*/ 7402 w 12873"/>
                  <a:gd name="connsiteY1" fmla="*/ 9977 h 12873"/>
                  <a:gd name="connsiteX2" fmla="*/ 4828 w 12873"/>
                  <a:gd name="connsiteY2" fmla="*/ 7402 h 12873"/>
                  <a:gd name="connsiteX3" fmla="*/ 7402 w 12873"/>
                  <a:gd name="connsiteY3" fmla="*/ 4828 h 12873"/>
                  <a:gd name="connsiteX4" fmla="*/ 9977 w 12873"/>
                  <a:gd name="connsiteY4" fmla="*/ 7402 h 1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12873">
                    <a:moveTo>
                      <a:pt x="9977" y="7402"/>
                    </a:moveTo>
                    <a:cubicBezTo>
                      <a:pt x="9977" y="8824"/>
                      <a:pt x="8824" y="9977"/>
                      <a:pt x="7402" y="9977"/>
                    </a:cubicBezTo>
                    <a:cubicBezTo>
                      <a:pt x="5980" y="9977"/>
                      <a:pt x="4828" y="8824"/>
                      <a:pt x="4828" y="7402"/>
                    </a:cubicBezTo>
                    <a:cubicBezTo>
                      <a:pt x="4828" y="5980"/>
                      <a:pt x="5980" y="4828"/>
                      <a:pt x="7402" y="4828"/>
                    </a:cubicBezTo>
                    <a:cubicBezTo>
                      <a:pt x="8824" y="4828"/>
                      <a:pt x="9977" y="5980"/>
                      <a:pt x="9977" y="7402"/>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7" name="Freeform: Shape 66">
                <a:extLst>
                  <a:ext uri="{FF2B5EF4-FFF2-40B4-BE49-F238E27FC236}">
                    <a16:creationId xmlns:a16="http://schemas.microsoft.com/office/drawing/2014/main" id="{824BBD9A-2C1A-4A7B-BEAF-203DA3EB86C7}"/>
                  </a:ext>
                </a:extLst>
              </p:cNvPr>
              <p:cNvSpPr/>
              <p:nvPr/>
            </p:nvSpPr>
            <p:spPr>
              <a:xfrm>
                <a:off x="7755894" y="4934794"/>
                <a:ext cx="77243" cy="144830"/>
              </a:xfrm>
              <a:custGeom>
                <a:avLst/>
                <a:gdLst>
                  <a:gd name="connsiteX0" fmla="*/ 74346 w 77242"/>
                  <a:gd name="connsiteY0" fmla="*/ 133244 h 144830"/>
                  <a:gd name="connsiteX1" fmla="*/ 62438 w 77242"/>
                  <a:gd name="connsiteY1" fmla="*/ 142255 h 144830"/>
                  <a:gd name="connsiteX2" fmla="*/ 16736 w 77242"/>
                  <a:gd name="connsiteY2" fmla="*/ 142255 h 144830"/>
                  <a:gd name="connsiteX3" fmla="*/ 4828 w 77242"/>
                  <a:gd name="connsiteY3" fmla="*/ 133244 h 144830"/>
                  <a:gd name="connsiteX4" fmla="*/ 4828 w 77242"/>
                  <a:gd name="connsiteY4" fmla="*/ 16736 h 144830"/>
                  <a:gd name="connsiteX5" fmla="*/ 16736 w 77242"/>
                  <a:gd name="connsiteY5" fmla="*/ 4828 h 144830"/>
                  <a:gd name="connsiteX6" fmla="*/ 62438 w 77242"/>
                  <a:gd name="connsiteY6" fmla="*/ 4828 h 144830"/>
                  <a:gd name="connsiteX7" fmla="*/ 74346 w 77242"/>
                  <a:gd name="connsiteY7" fmla="*/ 16736 h 144830"/>
                  <a:gd name="connsiteX8" fmla="*/ 74346 w 77242"/>
                  <a:gd name="connsiteY8" fmla="*/ 13324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42" h="144830">
                    <a:moveTo>
                      <a:pt x="74346" y="133244"/>
                    </a:moveTo>
                    <a:cubicBezTo>
                      <a:pt x="74346" y="139681"/>
                      <a:pt x="69197" y="142255"/>
                      <a:pt x="62438" y="142255"/>
                    </a:cubicBezTo>
                    <a:lnTo>
                      <a:pt x="16736" y="142255"/>
                    </a:lnTo>
                    <a:cubicBezTo>
                      <a:pt x="10299" y="142255"/>
                      <a:pt x="4828" y="139681"/>
                      <a:pt x="4828" y="133244"/>
                    </a:cubicBezTo>
                    <a:lnTo>
                      <a:pt x="4828" y="16736"/>
                    </a:lnTo>
                    <a:cubicBezTo>
                      <a:pt x="4828" y="10299"/>
                      <a:pt x="9977" y="4828"/>
                      <a:pt x="16736" y="4828"/>
                    </a:cubicBezTo>
                    <a:lnTo>
                      <a:pt x="62438" y="4828"/>
                    </a:lnTo>
                    <a:cubicBezTo>
                      <a:pt x="68875" y="4828"/>
                      <a:pt x="74346" y="9977"/>
                      <a:pt x="74346" y="16736"/>
                    </a:cubicBezTo>
                    <a:lnTo>
                      <a:pt x="74346" y="133244"/>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68" name="Freeform: Shape 67">
                <a:extLst>
                  <a:ext uri="{FF2B5EF4-FFF2-40B4-BE49-F238E27FC236}">
                    <a16:creationId xmlns:a16="http://schemas.microsoft.com/office/drawing/2014/main" id="{49966674-EDEF-44A1-83DC-F075B230FCC8}"/>
                  </a:ext>
                </a:extLst>
              </p:cNvPr>
              <p:cNvSpPr/>
              <p:nvPr/>
            </p:nvSpPr>
            <p:spPr>
              <a:xfrm>
                <a:off x="7846976" y="5263719"/>
                <a:ext cx="32184" cy="83680"/>
              </a:xfrm>
              <a:custGeom>
                <a:avLst/>
                <a:gdLst>
                  <a:gd name="connsiteX0" fmla="*/ 4828 w 32184"/>
                  <a:gd name="connsiteY0" fmla="*/ 81749 h 83679"/>
                  <a:gd name="connsiteX1" fmla="*/ 28644 w 32184"/>
                  <a:gd name="connsiteY1" fmla="*/ 4828 h 83679"/>
                </a:gdLst>
                <a:ahLst/>
                <a:cxnLst>
                  <a:cxn ang="0">
                    <a:pos x="connsiteX0" y="connsiteY0"/>
                  </a:cxn>
                  <a:cxn ang="0">
                    <a:pos x="connsiteX1" y="connsiteY1"/>
                  </a:cxn>
                </a:cxnLst>
                <a:rect l="l" t="t" r="r" b="b"/>
                <a:pathLst>
                  <a:path w="32184" h="83679">
                    <a:moveTo>
                      <a:pt x="4828" y="81749"/>
                    </a:moveTo>
                    <a:lnTo>
                      <a:pt x="28644" y="4828"/>
                    </a:lnTo>
                  </a:path>
                </a:pathLst>
              </a:custGeom>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69" name="Freeform: Shape 68">
                <a:extLst>
                  <a:ext uri="{FF2B5EF4-FFF2-40B4-BE49-F238E27FC236}">
                    <a16:creationId xmlns:a16="http://schemas.microsoft.com/office/drawing/2014/main" id="{9ED801FC-7DCC-4F79-9002-CD7E39FFAF4C}"/>
                  </a:ext>
                </a:extLst>
              </p:cNvPr>
              <p:cNvSpPr/>
              <p:nvPr/>
            </p:nvSpPr>
            <p:spPr>
              <a:xfrm>
                <a:off x="7752354" y="5230248"/>
                <a:ext cx="99772" cy="9655"/>
              </a:xfrm>
              <a:custGeom>
                <a:avLst/>
                <a:gdLst>
                  <a:gd name="connsiteX0" fmla="*/ 4828 w 99771"/>
                  <a:gd name="connsiteY0" fmla="*/ 4828 h 9655"/>
                  <a:gd name="connsiteX1" fmla="*/ 97519 w 99771"/>
                  <a:gd name="connsiteY1" fmla="*/ 4828 h 9655"/>
                </a:gdLst>
                <a:ahLst/>
                <a:cxnLst>
                  <a:cxn ang="0">
                    <a:pos x="connsiteX0" y="connsiteY0"/>
                  </a:cxn>
                  <a:cxn ang="0">
                    <a:pos x="connsiteX1" y="connsiteY1"/>
                  </a:cxn>
                </a:cxnLst>
                <a:rect l="l" t="t" r="r" b="b"/>
                <a:pathLst>
                  <a:path w="99771" h="9655">
                    <a:moveTo>
                      <a:pt x="4828" y="4828"/>
                    </a:moveTo>
                    <a:lnTo>
                      <a:pt x="97519" y="4828"/>
                    </a:lnTo>
                  </a:path>
                </a:pathLst>
              </a:custGeom>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70" name="Freeform: Shape 69">
                <a:extLst>
                  <a:ext uri="{FF2B5EF4-FFF2-40B4-BE49-F238E27FC236}">
                    <a16:creationId xmlns:a16="http://schemas.microsoft.com/office/drawing/2014/main" id="{43ABF6F5-2CE1-4B67-844B-2D39671C76C1}"/>
                  </a:ext>
                </a:extLst>
              </p:cNvPr>
              <p:cNvSpPr/>
              <p:nvPr/>
            </p:nvSpPr>
            <p:spPr>
              <a:xfrm>
                <a:off x="7820907" y="5089601"/>
                <a:ext cx="57932" cy="102990"/>
              </a:xfrm>
              <a:custGeom>
                <a:avLst/>
                <a:gdLst>
                  <a:gd name="connsiteX0" fmla="*/ 4828 w 57932"/>
                  <a:gd name="connsiteY0" fmla="*/ 4828 h 102990"/>
                  <a:gd name="connsiteX1" fmla="*/ 53104 w 57932"/>
                  <a:gd name="connsiteY1" fmla="*/ 99450 h 102990"/>
                </a:gdLst>
                <a:ahLst/>
                <a:cxnLst>
                  <a:cxn ang="0">
                    <a:pos x="connsiteX0" y="connsiteY0"/>
                  </a:cxn>
                  <a:cxn ang="0">
                    <a:pos x="connsiteX1" y="connsiteY1"/>
                  </a:cxn>
                </a:cxnLst>
                <a:rect l="l" t="t" r="r" b="b"/>
                <a:pathLst>
                  <a:path w="57932" h="102990">
                    <a:moveTo>
                      <a:pt x="4828" y="4828"/>
                    </a:moveTo>
                    <a:lnTo>
                      <a:pt x="53104" y="99450"/>
                    </a:lnTo>
                  </a:path>
                </a:pathLst>
              </a:custGeom>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71" name="Freeform: Shape 70">
                <a:extLst>
                  <a:ext uri="{FF2B5EF4-FFF2-40B4-BE49-F238E27FC236}">
                    <a16:creationId xmlns:a16="http://schemas.microsoft.com/office/drawing/2014/main" id="{0A018B4D-452A-43D8-B497-7D01A30B5DCD}"/>
                  </a:ext>
                </a:extLst>
              </p:cNvPr>
              <p:cNvSpPr/>
              <p:nvPr/>
            </p:nvSpPr>
            <p:spPr>
              <a:xfrm>
                <a:off x="7906517" y="5134660"/>
                <a:ext cx="45058" cy="57932"/>
              </a:xfrm>
              <a:custGeom>
                <a:avLst/>
                <a:gdLst>
                  <a:gd name="connsiteX0" fmla="*/ 42483 w 45058"/>
                  <a:gd name="connsiteY0" fmla="*/ 4828 h 57932"/>
                  <a:gd name="connsiteX1" fmla="*/ 4828 w 45058"/>
                  <a:gd name="connsiteY1" fmla="*/ 54392 h 57932"/>
                </a:gdLst>
                <a:ahLst/>
                <a:cxnLst>
                  <a:cxn ang="0">
                    <a:pos x="connsiteX0" y="connsiteY0"/>
                  </a:cxn>
                  <a:cxn ang="0">
                    <a:pos x="connsiteX1" y="connsiteY1"/>
                  </a:cxn>
                </a:cxnLst>
                <a:rect l="l" t="t" r="r" b="b"/>
                <a:pathLst>
                  <a:path w="45058" h="57932">
                    <a:moveTo>
                      <a:pt x="42483" y="4828"/>
                    </a:moveTo>
                    <a:lnTo>
                      <a:pt x="4828" y="54392"/>
                    </a:lnTo>
                  </a:path>
                </a:pathLst>
              </a:custGeom>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72" name="Freeform: Shape 71">
                <a:extLst>
                  <a:ext uri="{FF2B5EF4-FFF2-40B4-BE49-F238E27FC236}">
                    <a16:creationId xmlns:a16="http://schemas.microsoft.com/office/drawing/2014/main" id="{C1D6936A-145A-454D-8476-04A79C9C670E}"/>
                  </a:ext>
                </a:extLst>
              </p:cNvPr>
              <p:cNvSpPr/>
              <p:nvPr/>
            </p:nvSpPr>
            <p:spPr>
              <a:xfrm>
                <a:off x="7842792" y="5180683"/>
                <a:ext cx="93335" cy="93335"/>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73" name="Freeform: Shape 72">
                <a:extLst>
                  <a:ext uri="{FF2B5EF4-FFF2-40B4-BE49-F238E27FC236}">
                    <a16:creationId xmlns:a16="http://schemas.microsoft.com/office/drawing/2014/main" id="{AE7FE5BE-8F5E-4C59-819E-6AF8360D5E78}"/>
                  </a:ext>
                </a:extLst>
              </p:cNvPr>
              <p:cNvSpPr/>
              <p:nvPr/>
            </p:nvSpPr>
            <p:spPr>
              <a:xfrm>
                <a:off x="7922610" y="5244409"/>
                <a:ext cx="99772" cy="64369"/>
              </a:xfrm>
              <a:custGeom>
                <a:avLst/>
                <a:gdLst>
                  <a:gd name="connsiteX0" fmla="*/ 95910 w 99771"/>
                  <a:gd name="connsiteY0" fmla="*/ 59541 h 64368"/>
                  <a:gd name="connsiteX1" fmla="*/ 4828 w 99771"/>
                  <a:gd name="connsiteY1" fmla="*/ 4828 h 64368"/>
                </a:gdLst>
                <a:ahLst/>
                <a:cxnLst>
                  <a:cxn ang="0">
                    <a:pos x="connsiteX0" y="connsiteY0"/>
                  </a:cxn>
                  <a:cxn ang="0">
                    <a:pos x="connsiteX1" y="connsiteY1"/>
                  </a:cxn>
                </a:cxnLst>
                <a:rect l="l" t="t" r="r" b="b"/>
                <a:pathLst>
                  <a:path w="99771" h="64368">
                    <a:moveTo>
                      <a:pt x="95910" y="59541"/>
                    </a:moveTo>
                    <a:lnTo>
                      <a:pt x="4828" y="4828"/>
                    </a:lnTo>
                  </a:path>
                </a:pathLst>
              </a:custGeom>
              <a:ln w="19050" cap="flat">
                <a:solidFill>
                  <a:srgbClr val="527FFF"/>
                </a:solidFill>
                <a:prstDash val="solid"/>
                <a:round/>
              </a:ln>
            </p:spPr>
            <p:txBody>
              <a:bodyPr rtlCol="0" anchor="ctr"/>
              <a:lstStyle/>
              <a:p>
                <a:endParaRPr lang="en-US" sz="1500" dirty="0">
                  <a:latin typeface="Amazon Ember Display" panose="020F0603020204020204" pitchFamily="34" charset="0"/>
                </a:endParaRPr>
              </a:p>
            </p:txBody>
          </p:sp>
          <p:sp>
            <p:nvSpPr>
              <p:cNvPr id="74" name="Freeform: Shape 73">
                <a:extLst>
                  <a:ext uri="{FF2B5EF4-FFF2-40B4-BE49-F238E27FC236}">
                    <a16:creationId xmlns:a16="http://schemas.microsoft.com/office/drawing/2014/main" id="{2D53BD6D-8486-4D73-B044-41129ABB5097}"/>
                  </a:ext>
                </a:extLst>
              </p:cNvPr>
              <p:cNvSpPr/>
              <p:nvPr/>
            </p:nvSpPr>
            <p:spPr>
              <a:xfrm>
                <a:off x="7963162" y="5033922"/>
                <a:ext cx="131956" cy="57932"/>
              </a:xfrm>
              <a:custGeom>
                <a:avLst/>
                <a:gdLst>
                  <a:gd name="connsiteX0" fmla="*/ 128416 w 131956"/>
                  <a:gd name="connsiteY0" fmla="*/ 53748 h 57932"/>
                  <a:gd name="connsiteX1" fmla="*/ 4828 w 131956"/>
                  <a:gd name="connsiteY1" fmla="*/ 53748 h 57932"/>
                  <a:gd name="connsiteX2" fmla="*/ 11908 w 131956"/>
                  <a:gd name="connsiteY2" fmla="*/ 4828 h 57932"/>
                  <a:gd name="connsiteX3" fmla="*/ 121014 w 131956"/>
                  <a:gd name="connsiteY3" fmla="*/ 4828 h 57932"/>
                </a:gdLst>
                <a:ahLst/>
                <a:cxnLst>
                  <a:cxn ang="0">
                    <a:pos x="connsiteX0" y="connsiteY0"/>
                  </a:cxn>
                  <a:cxn ang="0">
                    <a:pos x="connsiteX1" y="connsiteY1"/>
                  </a:cxn>
                  <a:cxn ang="0">
                    <a:pos x="connsiteX2" y="connsiteY2"/>
                  </a:cxn>
                  <a:cxn ang="0">
                    <a:pos x="connsiteX3" y="connsiteY3"/>
                  </a:cxn>
                </a:cxnLst>
                <a:rect l="l" t="t" r="r" b="b"/>
                <a:pathLst>
                  <a:path w="131956" h="57932">
                    <a:moveTo>
                      <a:pt x="128416" y="53748"/>
                    </a:moveTo>
                    <a:lnTo>
                      <a:pt x="4828" y="53748"/>
                    </a:lnTo>
                    <a:lnTo>
                      <a:pt x="11908" y="4828"/>
                    </a:lnTo>
                    <a:lnTo>
                      <a:pt x="121014" y="4828"/>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75" name="Freeform: Shape 74">
                <a:extLst>
                  <a:ext uri="{FF2B5EF4-FFF2-40B4-BE49-F238E27FC236}">
                    <a16:creationId xmlns:a16="http://schemas.microsoft.com/office/drawing/2014/main" id="{37A53B59-6B4A-427E-AB3C-429959A0434A}"/>
                  </a:ext>
                </a:extLst>
              </p:cNvPr>
              <p:cNvSpPr/>
              <p:nvPr/>
            </p:nvSpPr>
            <p:spPr>
              <a:xfrm>
                <a:off x="7973783" y="5094751"/>
                <a:ext cx="22529" cy="22529"/>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76" name="Freeform: Shape 75">
                <a:extLst>
                  <a:ext uri="{FF2B5EF4-FFF2-40B4-BE49-F238E27FC236}">
                    <a16:creationId xmlns:a16="http://schemas.microsoft.com/office/drawing/2014/main" id="{608858D5-C76B-4B5E-BDC8-3BD6B024226C}"/>
                  </a:ext>
                </a:extLst>
              </p:cNvPr>
              <p:cNvSpPr/>
              <p:nvPr/>
            </p:nvSpPr>
            <p:spPr>
              <a:xfrm>
                <a:off x="8060681" y="5094751"/>
                <a:ext cx="22529" cy="22529"/>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77" name="Freeform: Shape 76">
                <a:extLst>
                  <a:ext uri="{FF2B5EF4-FFF2-40B4-BE49-F238E27FC236}">
                    <a16:creationId xmlns:a16="http://schemas.microsoft.com/office/drawing/2014/main" id="{18977128-A887-4541-B915-245E073D3C2D}"/>
                  </a:ext>
                </a:extLst>
              </p:cNvPr>
              <p:cNvSpPr/>
              <p:nvPr/>
            </p:nvSpPr>
            <p:spPr>
              <a:xfrm>
                <a:off x="7965415" y="5121464"/>
                <a:ext cx="32184" cy="2896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78" name="Freeform: Shape 77">
                <a:extLst>
                  <a:ext uri="{FF2B5EF4-FFF2-40B4-BE49-F238E27FC236}">
                    <a16:creationId xmlns:a16="http://schemas.microsoft.com/office/drawing/2014/main" id="{FB7460FC-8F56-4F49-B205-4F73575E83C7}"/>
                  </a:ext>
                </a:extLst>
              </p:cNvPr>
              <p:cNvSpPr/>
              <p:nvPr/>
            </p:nvSpPr>
            <p:spPr>
              <a:xfrm>
                <a:off x="7959622" y="5082843"/>
                <a:ext cx="138393" cy="45058"/>
              </a:xfrm>
              <a:custGeom>
                <a:avLst/>
                <a:gdLst>
                  <a:gd name="connsiteX0" fmla="*/ 4828 w 138393"/>
                  <a:gd name="connsiteY0" fmla="*/ 4828 h 45058"/>
                  <a:gd name="connsiteX1" fmla="*/ 135175 w 138393"/>
                  <a:gd name="connsiteY1" fmla="*/ 4828 h 45058"/>
                  <a:gd name="connsiteX2" fmla="*/ 135175 w 138393"/>
                  <a:gd name="connsiteY2" fmla="*/ 42483 h 45058"/>
                  <a:gd name="connsiteX3" fmla="*/ 4828 w 138393"/>
                  <a:gd name="connsiteY3" fmla="*/ 42483 h 45058"/>
                </a:gdLst>
                <a:ahLst/>
                <a:cxnLst>
                  <a:cxn ang="0">
                    <a:pos x="connsiteX0" y="connsiteY0"/>
                  </a:cxn>
                  <a:cxn ang="0">
                    <a:pos x="connsiteX1" y="connsiteY1"/>
                  </a:cxn>
                  <a:cxn ang="0">
                    <a:pos x="connsiteX2" y="connsiteY2"/>
                  </a:cxn>
                  <a:cxn ang="0">
                    <a:pos x="connsiteX3" y="connsiteY3"/>
                  </a:cxn>
                </a:cxnLst>
                <a:rect l="l" t="t" r="r" b="b"/>
                <a:pathLst>
                  <a:path w="138393" h="45058">
                    <a:moveTo>
                      <a:pt x="4828" y="4828"/>
                    </a:moveTo>
                    <a:lnTo>
                      <a:pt x="135175" y="4828"/>
                    </a:lnTo>
                    <a:lnTo>
                      <a:pt x="135175" y="42483"/>
                    </a:lnTo>
                    <a:lnTo>
                      <a:pt x="4828" y="42483"/>
                    </a:ln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sp>
            <p:nvSpPr>
              <p:cNvPr id="79" name="Freeform: Shape 78">
                <a:extLst>
                  <a:ext uri="{FF2B5EF4-FFF2-40B4-BE49-F238E27FC236}">
                    <a16:creationId xmlns:a16="http://schemas.microsoft.com/office/drawing/2014/main" id="{B6E0A9A5-BC56-44F1-A21B-61806A965664}"/>
                  </a:ext>
                </a:extLst>
              </p:cNvPr>
              <p:cNvSpPr/>
              <p:nvPr/>
            </p:nvSpPr>
            <p:spPr>
              <a:xfrm>
                <a:off x="8060681" y="5121464"/>
                <a:ext cx="32184" cy="28966"/>
              </a:xfrm>
              <a:custGeom>
                <a:avLst/>
                <a:gdLst>
                  <a:gd name="connsiteX0" fmla="*/ 21564 w 32184"/>
                  <a:gd name="connsiteY0" fmla="*/ 25426 h 28966"/>
                  <a:gd name="connsiteX1" fmla="*/ 10621 w 32184"/>
                  <a:gd name="connsiteY1" fmla="*/ 25426 h 28966"/>
                  <a:gd name="connsiteX2" fmla="*/ 4828 w 32184"/>
                  <a:gd name="connsiteY2" fmla="*/ 19633 h 28966"/>
                  <a:gd name="connsiteX3" fmla="*/ 4828 w 32184"/>
                  <a:gd name="connsiteY3" fmla="*/ 10621 h 28966"/>
                  <a:gd name="connsiteX4" fmla="*/ 10621 w 32184"/>
                  <a:gd name="connsiteY4" fmla="*/ 4828 h 28966"/>
                  <a:gd name="connsiteX5" fmla="*/ 21564 w 32184"/>
                  <a:gd name="connsiteY5" fmla="*/ 4828 h 28966"/>
                  <a:gd name="connsiteX6" fmla="*/ 27357 w 32184"/>
                  <a:gd name="connsiteY6" fmla="*/ 10621 h 28966"/>
                  <a:gd name="connsiteX7" fmla="*/ 27357 w 32184"/>
                  <a:gd name="connsiteY7" fmla="*/ 19954 h 28966"/>
                  <a:gd name="connsiteX8" fmla="*/ 21564 w 32184"/>
                  <a:gd name="connsiteY8" fmla="*/ 25426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84" h="28966">
                    <a:moveTo>
                      <a:pt x="21564" y="25426"/>
                    </a:moveTo>
                    <a:lnTo>
                      <a:pt x="10621" y="25426"/>
                    </a:lnTo>
                    <a:cubicBezTo>
                      <a:pt x="7402" y="25426"/>
                      <a:pt x="4828" y="22851"/>
                      <a:pt x="4828" y="19633"/>
                    </a:cubicBezTo>
                    <a:lnTo>
                      <a:pt x="4828" y="10621"/>
                    </a:lnTo>
                    <a:cubicBezTo>
                      <a:pt x="4828" y="7402"/>
                      <a:pt x="7402" y="4828"/>
                      <a:pt x="10621" y="4828"/>
                    </a:cubicBezTo>
                    <a:lnTo>
                      <a:pt x="21564" y="4828"/>
                    </a:lnTo>
                    <a:cubicBezTo>
                      <a:pt x="24782" y="4828"/>
                      <a:pt x="27357" y="7402"/>
                      <a:pt x="27357" y="10621"/>
                    </a:cubicBezTo>
                    <a:lnTo>
                      <a:pt x="27357" y="19954"/>
                    </a:lnTo>
                    <a:cubicBezTo>
                      <a:pt x="27357" y="23173"/>
                      <a:pt x="24782" y="25426"/>
                      <a:pt x="21564" y="25426"/>
                    </a:cubicBezTo>
                    <a:close/>
                  </a:path>
                </a:pathLst>
              </a:custGeom>
              <a:noFill/>
              <a:ln w="19050" cap="flat">
                <a:solidFill>
                  <a:srgbClr val="232F3E"/>
                </a:solidFill>
                <a:prstDash val="solid"/>
                <a:round/>
              </a:ln>
            </p:spPr>
            <p:txBody>
              <a:bodyPr rtlCol="0" anchor="ctr"/>
              <a:lstStyle/>
              <a:p>
                <a:endParaRPr lang="en-US" sz="1500" dirty="0">
                  <a:latin typeface="Amazon Ember Display" panose="020F0603020204020204" pitchFamily="34" charset="0"/>
                </a:endParaRPr>
              </a:p>
            </p:txBody>
          </p:sp>
        </p:grpSp>
      </p:grpSp>
      <p:grpSp>
        <p:nvGrpSpPr>
          <p:cNvPr id="115" name="Group 114">
            <a:extLst>
              <a:ext uri="{FF2B5EF4-FFF2-40B4-BE49-F238E27FC236}">
                <a16:creationId xmlns:a16="http://schemas.microsoft.com/office/drawing/2014/main" id="{ECB19BF7-4F07-4DA8-8ACB-D937D709DD9C}"/>
              </a:ext>
            </a:extLst>
          </p:cNvPr>
          <p:cNvGrpSpPr/>
          <p:nvPr/>
        </p:nvGrpSpPr>
        <p:grpSpPr>
          <a:xfrm>
            <a:off x="5632032" y="2017072"/>
            <a:ext cx="5645021" cy="3963033"/>
            <a:chOff x="6755363" y="2420486"/>
            <a:chExt cx="6774025" cy="4755639"/>
          </a:xfrm>
        </p:grpSpPr>
        <p:sp>
          <p:nvSpPr>
            <p:cNvPr id="24" name="Rectangle 23">
              <a:extLst>
                <a:ext uri="{FF2B5EF4-FFF2-40B4-BE49-F238E27FC236}">
                  <a16:creationId xmlns:a16="http://schemas.microsoft.com/office/drawing/2014/main" id="{652ECEE1-46D8-43CC-92E2-035A920F0194}"/>
                </a:ext>
              </a:extLst>
            </p:cNvPr>
            <p:cNvSpPr/>
            <p:nvPr/>
          </p:nvSpPr>
          <p:spPr bwMode="auto">
            <a:xfrm>
              <a:off x="6755363" y="2420486"/>
              <a:ext cx="6774025" cy="4755639"/>
            </a:xfrm>
            <a:prstGeom prst="rect">
              <a:avLst/>
            </a:prstGeom>
            <a:noFill/>
            <a:ln>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latin typeface="Amazon Ember Display" panose="020F0603020204020204" pitchFamily="34" charset="0"/>
                <a:ea typeface="Segoe UI" pitchFamily="34" charset="0"/>
                <a:cs typeface="Segoe UI" pitchFamily="34" charset="0"/>
              </a:endParaRPr>
            </a:p>
          </p:txBody>
        </p:sp>
        <p:sp>
          <p:nvSpPr>
            <p:cNvPr id="25" name="TextBox 24">
              <a:extLst>
                <a:ext uri="{FF2B5EF4-FFF2-40B4-BE49-F238E27FC236}">
                  <a16:creationId xmlns:a16="http://schemas.microsoft.com/office/drawing/2014/main" id="{2C442942-D106-4E46-8A5B-1B4F63F1AE18}"/>
                </a:ext>
              </a:extLst>
            </p:cNvPr>
            <p:cNvSpPr txBox="1"/>
            <p:nvPr/>
          </p:nvSpPr>
          <p:spPr>
            <a:xfrm>
              <a:off x="6960637" y="2555882"/>
              <a:ext cx="6326155" cy="541610"/>
            </a:xfrm>
            <a:prstGeom prst="rect">
              <a:avLst/>
            </a:prstGeom>
            <a:noFill/>
          </p:spPr>
          <p:txBody>
            <a:bodyPr wrap="square" rtlCol="0">
              <a:spAutoFit/>
            </a:bodyPr>
            <a:lstStyle/>
            <a:p>
              <a:pPr algn="ctr"/>
              <a:r>
                <a:rPr lang="en-US" sz="2333" b="1" dirty="0">
                  <a:ln w="0"/>
                  <a:latin typeface="+mj-lt"/>
                  <a:ea typeface="Amazon Ember Light" panose="020B0403020204020204" pitchFamily="34" charset="0"/>
                  <a:cs typeface="Amazon Ember Light" panose="020B0403020204020204" pitchFamily="34" charset="0"/>
                </a:rPr>
                <a:t>Feature categories</a:t>
              </a:r>
            </a:p>
          </p:txBody>
        </p:sp>
        <p:pic>
          <p:nvPicPr>
            <p:cNvPr id="26" name="Graphic 123">
              <a:extLst>
                <a:ext uri="{FF2B5EF4-FFF2-40B4-BE49-F238E27FC236}">
                  <a16:creationId xmlns:a16="http://schemas.microsoft.com/office/drawing/2014/main" id="{59084CCB-3FA5-478C-813B-2A91382CF5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9335" y="3251451"/>
              <a:ext cx="457200" cy="457200"/>
            </a:xfrm>
            <a:prstGeom prst="rect">
              <a:avLst/>
            </a:prstGeom>
          </p:spPr>
        </p:pic>
        <p:pic>
          <p:nvPicPr>
            <p:cNvPr id="27" name="Graphic 125">
              <a:extLst>
                <a:ext uri="{FF2B5EF4-FFF2-40B4-BE49-F238E27FC236}">
                  <a16:creationId xmlns:a16="http://schemas.microsoft.com/office/drawing/2014/main" id="{515297C3-769D-4EC6-B55C-AA084DED28EC}"/>
                </a:ext>
              </a:extLst>
            </p:cNvPr>
            <p:cNvPicPr>
              <a:picLocks noChangeAspect="1"/>
            </p:cNvPicPr>
            <p:nvPr/>
          </p:nvPicPr>
          <p:blipFill>
            <a:blip r:embed="rId7">
              <a:biLevel thresh="25000"/>
              <a:extLst>
                <a:ext uri="{96DAC541-7B7A-43D3-8B79-37D633B846F1}">
                  <asvg:svgBlip xmlns:asvg="http://schemas.microsoft.com/office/drawing/2016/SVG/main" r:embed="rId8"/>
                </a:ext>
              </a:extLst>
            </a:blip>
            <a:stretch>
              <a:fillRect/>
            </a:stretch>
          </p:blipFill>
          <p:spPr>
            <a:xfrm>
              <a:off x="7119335" y="3824196"/>
              <a:ext cx="457200" cy="457200"/>
            </a:xfrm>
            <a:prstGeom prst="rect">
              <a:avLst/>
            </a:prstGeom>
          </p:spPr>
        </p:pic>
        <p:pic>
          <p:nvPicPr>
            <p:cNvPr id="28" name="Graphic 127">
              <a:extLst>
                <a:ext uri="{FF2B5EF4-FFF2-40B4-BE49-F238E27FC236}">
                  <a16:creationId xmlns:a16="http://schemas.microsoft.com/office/drawing/2014/main" id="{0A501D9E-A604-4EC5-8777-E40F112177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9335" y="4391828"/>
              <a:ext cx="457200" cy="457200"/>
            </a:xfrm>
            <a:prstGeom prst="rect">
              <a:avLst/>
            </a:prstGeom>
          </p:spPr>
        </p:pic>
        <p:pic>
          <p:nvPicPr>
            <p:cNvPr id="29" name="Graphic 129">
              <a:extLst>
                <a:ext uri="{FF2B5EF4-FFF2-40B4-BE49-F238E27FC236}">
                  <a16:creationId xmlns:a16="http://schemas.microsoft.com/office/drawing/2014/main" id="{D9CCB2F1-3C68-4D48-A107-DC7A2DB605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4266" y="4965850"/>
              <a:ext cx="457200" cy="457200"/>
            </a:xfrm>
            <a:prstGeom prst="rect">
              <a:avLst/>
            </a:prstGeom>
          </p:spPr>
        </p:pic>
        <p:sp>
          <p:nvSpPr>
            <p:cNvPr id="30" name="TextBox 29">
              <a:extLst>
                <a:ext uri="{FF2B5EF4-FFF2-40B4-BE49-F238E27FC236}">
                  <a16:creationId xmlns:a16="http://schemas.microsoft.com/office/drawing/2014/main" id="{D7CB7C4B-719E-480E-A502-CBED6E9A0D32}"/>
                </a:ext>
              </a:extLst>
            </p:cNvPr>
            <p:cNvSpPr txBox="1"/>
            <p:nvPr/>
          </p:nvSpPr>
          <p:spPr>
            <a:xfrm>
              <a:off x="7511314" y="3011530"/>
              <a:ext cx="2948312" cy="3639381"/>
            </a:xfrm>
            <a:prstGeom prst="rect">
              <a:avLst/>
            </a:prstGeom>
            <a:noFill/>
          </p:spPr>
          <p:txBody>
            <a:bodyPr wrap="square" lIns="152400" tIns="121920" rIns="152400" bIns="121920" rtlCol="0">
              <a:spAutoFit/>
            </a:bodyPr>
            <a:lstStyle/>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Authentication</a:t>
              </a:r>
            </a:p>
            <a:p>
              <a:pPr>
                <a:lnSpc>
                  <a:spcPct val="185000"/>
                </a:lnSpc>
              </a:pPr>
              <a:r>
                <a:rPr lang="en-US" sz="1667" dirty="0" err="1">
                  <a:gradFill>
                    <a:gsLst>
                      <a:gs pos="2917">
                        <a:schemeClr val="tx1"/>
                      </a:gs>
                      <a:gs pos="30000">
                        <a:schemeClr val="tx1"/>
                      </a:gs>
                    </a:gsLst>
                    <a:lin ang="5400000" scaled="0"/>
                  </a:gradFill>
                  <a:latin typeface="Amazon Ember Display" panose="020F0603020204020204" pitchFamily="34" charset="0"/>
                </a:rPr>
                <a:t>DataStore</a:t>
              </a:r>
              <a:endParaRPr lang="en-US" sz="1667" dirty="0">
                <a:gradFill>
                  <a:gsLst>
                    <a:gs pos="2917">
                      <a:schemeClr val="tx1"/>
                    </a:gs>
                    <a:gs pos="30000">
                      <a:schemeClr val="tx1"/>
                    </a:gs>
                  </a:gsLst>
                  <a:lin ang="5400000" scaled="0"/>
                </a:gradFill>
                <a:latin typeface="Amazon Ember Display" panose="020F0603020204020204" pitchFamily="34" charset="0"/>
              </a:endParaRP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Storage</a:t>
              </a: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API (GraphQL &amp; REST)</a:t>
              </a: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Functions</a:t>
              </a:r>
              <a:br>
                <a:rPr lang="en-US" sz="1667" dirty="0">
                  <a:gradFill>
                    <a:gsLst>
                      <a:gs pos="2917">
                        <a:schemeClr val="tx1"/>
                      </a:gs>
                      <a:gs pos="30000">
                        <a:schemeClr val="tx1"/>
                      </a:gs>
                    </a:gsLst>
                    <a:lin ang="5400000" scaled="0"/>
                  </a:gradFill>
                  <a:latin typeface="Amazon Ember Display" panose="020F0603020204020204" pitchFamily="34" charset="0"/>
                </a:rPr>
              </a:br>
              <a:r>
                <a:rPr lang="en-US" sz="1667" dirty="0">
                  <a:gradFill>
                    <a:gsLst>
                      <a:gs pos="2917">
                        <a:schemeClr val="tx1"/>
                      </a:gs>
                      <a:gs pos="30000">
                        <a:schemeClr val="tx1"/>
                      </a:gs>
                    </a:gsLst>
                    <a:lin ang="5400000" scaled="0"/>
                  </a:gradFill>
                  <a:latin typeface="Amazon Ember Display" panose="020F0603020204020204" pitchFamily="34" charset="0"/>
                </a:rPr>
                <a:t>Geo</a:t>
              </a:r>
            </a:p>
          </p:txBody>
        </p:sp>
        <p:pic>
          <p:nvPicPr>
            <p:cNvPr id="31" name="Graphic 132">
              <a:extLst>
                <a:ext uri="{FF2B5EF4-FFF2-40B4-BE49-F238E27FC236}">
                  <a16:creationId xmlns:a16="http://schemas.microsoft.com/office/drawing/2014/main" id="{A6FA1ADA-3808-4ED7-897A-2501D1D4F4BA}"/>
                </a:ext>
              </a:extLst>
            </p:cNvPr>
            <p:cNvPicPr>
              <a:picLocks noChangeAspect="1"/>
            </p:cNvPicPr>
            <p:nvPr/>
          </p:nvPicPr>
          <p:blipFill>
            <a:blip r:embed="rId13">
              <a:biLevel thresh="25000"/>
              <a:extLst>
                <a:ext uri="{96DAC541-7B7A-43D3-8B79-37D633B846F1}">
                  <asvg:svgBlip xmlns:asvg="http://schemas.microsoft.com/office/drawing/2016/SVG/main" r:embed="rId14"/>
                </a:ext>
              </a:extLst>
            </a:blip>
            <a:stretch>
              <a:fillRect/>
            </a:stretch>
          </p:blipFill>
          <p:spPr>
            <a:xfrm>
              <a:off x="7119828" y="5538595"/>
              <a:ext cx="457200" cy="457200"/>
            </a:xfrm>
            <a:prstGeom prst="rect">
              <a:avLst/>
            </a:prstGeom>
          </p:spPr>
        </p:pic>
        <p:sp>
          <p:nvSpPr>
            <p:cNvPr id="32" name="TextBox 31">
              <a:extLst>
                <a:ext uri="{FF2B5EF4-FFF2-40B4-BE49-F238E27FC236}">
                  <a16:creationId xmlns:a16="http://schemas.microsoft.com/office/drawing/2014/main" id="{8DB43702-D471-4FD2-9D37-AB72C1D852EE}"/>
                </a:ext>
              </a:extLst>
            </p:cNvPr>
            <p:cNvSpPr txBox="1"/>
            <p:nvPr/>
          </p:nvSpPr>
          <p:spPr>
            <a:xfrm>
              <a:off x="11215409" y="2996221"/>
              <a:ext cx="2313979" cy="3639381"/>
            </a:xfrm>
            <a:prstGeom prst="rect">
              <a:avLst/>
            </a:prstGeom>
            <a:noFill/>
          </p:spPr>
          <p:txBody>
            <a:bodyPr wrap="square" lIns="152400" tIns="121920" rIns="152400" bIns="121920" rtlCol="0">
              <a:spAutoFit/>
            </a:bodyPr>
            <a:lstStyle/>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Analytics</a:t>
              </a:r>
            </a:p>
            <a:p>
              <a:pPr>
                <a:lnSpc>
                  <a:spcPct val="185000"/>
                </a:lnSpc>
              </a:pPr>
              <a:r>
                <a:rPr lang="en-US" sz="1667" dirty="0" err="1">
                  <a:gradFill>
                    <a:gsLst>
                      <a:gs pos="2917">
                        <a:schemeClr val="tx1"/>
                      </a:gs>
                      <a:gs pos="30000">
                        <a:schemeClr val="tx1"/>
                      </a:gs>
                    </a:gsLst>
                    <a:lin ang="5400000" scaled="0"/>
                  </a:gradFill>
                  <a:latin typeface="Amazon Ember Display" panose="020F0603020204020204" pitchFamily="34" charset="0"/>
                </a:rPr>
                <a:t>PubSub</a:t>
              </a:r>
              <a:endParaRPr lang="en-US" sz="1667" dirty="0">
                <a:gradFill>
                  <a:gsLst>
                    <a:gs pos="2917">
                      <a:schemeClr val="tx1"/>
                    </a:gs>
                    <a:gs pos="30000">
                      <a:schemeClr val="tx1"/>
                    </a:gs>
                  </a:gsLst>
                  <a:lin ang="5400000" scaled="0"/>
                </a:gradFill>
                <a:latin typeface="Amazon Ember Display" panose="020F0603020204020204" pitchFamily="34" charset="0"/>
              </a:endParaRP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Predictions</a:t>
              </a: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Interactions</a:t>
              </a:r>
            </a:p>
            <a:p>
              <a:pPr>
                <a:lnSpc>
                  <a:spcPct val="185000"/>
                </a:lnSpc>
              </a:pPr>
              <a:r>
                <a:rPr lang="en-US" sz="1667" dirty="0">
                  <a:gradFill>
                    <a:gsLst>
                      <a:gs pos="2917">
                        <a:schemeClr val="tx1"/>
                      </a:gs>
                      <a:gs pos="30000">
                        <a:schemeClr val="tx1"/>
                      </a:gs>
                    </a:gsLst>
                    <a:lin ang="5400000" scaled="0"/>
                  </a:gradFill>
                  <a:latin typeface="Amazon Ember Display" panose="020F0603020204020204" pitchFamily="34" charset="0"/>
                </a:rPr>
                <a:t>Notifications</a:t>
              </a:r>
              <a:br>
                <a:rPr lang="en-US" sz="1667" dirty="0">
                  <a:gradFill>
                    <a:gsLst>
                      <a:gs pos="2917">
                        <a:schemeClr val="tx1"/>
                      </a:gs>
                      <a:gs pos="30000">
                        <a:schemeClr val="tx1"/>
                      </a:gs>
                    </a:gsLst>
                    <a:lin ang="5400000" scaled="0"/>
                  </a:gradFill>
                  <a:latin typeface="Amazon Ember Display" panose="020F0603020204020204" pitchFamily="34" charset="0"/>
                </a:rPr>
              </a:br>
              <a:r>
                <a:rPr lang="en-US" sz="1667" dirty="0">
                  <a:gradFill>
                    <a:gsLst>
                      <a:gs pos="2917">
                        <a:schemeClr val="tx1"/>
                      </a:gs>
                      <a:gs pos="30000">
                        <a:schemeClr val="tx1"/>
                      </a:gs>
                    </a:gsLst>
                    <a:lin ang="5400000" scaled="0"/>
                  </a:gradFill>
                  <a:latin typeface="Amazon Ember Display" panose="020F0603020204020204" pitchFamily="34" charset="0"/>
                </a:rPr>
                <a:t>Extensibility</a:t>
              </a:r>
            </a:p>
          </p:txBody>
        </p:sp>
        <p:pic>
          <p:nvPicPr>
            <p:cNvPr id="33" name="Graphic 156">
              <a:extLst>
                <a:ext uri="{FF2B5EF4-FFF2-40B4-BE49-F238E27FC236}">
                  <a16:creationId xmlns:a16="http://schemas.microsoft.com/office/drawing/2014/main" id="{69ADDC3F-9CFE-434C-9AE4-BC3027BC2172}"/>
                </a:ext>
              </a:extLst>
            </p:cNvPr>
            <p:cNvPicPr>
              <a:picLocks noChangeAspect="1"/>
            </p:cNvPicPr>
            <p:nvPr/>
          </p:nvPicPr>
          <p:blipFill>
            <a:blip r:embed="rId15">
              <a:biLevel thresh="25000"/>
              <a:extLst>
                <a:ext uri="{96DAC541-7B7A-43D3-8B79-37D633B846F1}">
                  <asvg:svgBlip xmlns:asvg="http://schemas.microsoft.com/office/drawing/2016/SVG/main" r:embed="rId16"/>
                </a:ext>
              </a:extLst>
            </a:blip>
            <a:stretch>
              <a:fillRect/>
            </a:stretch>
          </p:blipFill>
          <p:spPr>
            <a:xfrm>
              <a:off x="10826496" y="3233730"/>
              <a:ext cx="457200" cy="457200"/>
            </a:xfrm>
            <a:prstGeom prst="rect">
              <a:avLst/>
            </a:prstGeom>
          </p:spPr>
        </p:pic>
        <p:pic>
          <p:nvPicPr>
            <p:cNvPr id="34" name="Graphic 158">
              <a:extLst>
                <a:ext uri="{FF2B5EF4-FFF2-40B4-BE49-F238E27FC236}">
                  <a16:creationId xmlns:a16="http://schemas.microsoft.com/office/drawing/2014/main" id="{395A44C4-E3EA-4B56-A15C-3BAB93AD8E14}"/>
                </a:ext>
              </a:extLst>
            </p:cNvPr>
            <p:cNvPicPr>
              <a:picLocks noChangeAspect="1"/>
            </p:cNvPicPr>
            <p:nvPr/>
          </p:nvPicPr>
          <p:blipFill>
            <a:blip r:embed="rId17">
              <a:biLevel thresh="25000"/>
              <a:extLst>
                <a:ext uri="{96DAC541-7B7A-43D3-8B79-37D633B846F1}">
                  <asvg:svgBlip xmlns:asvg="http://schemas.microsoft.com/office/drawing/2016/SVG/main" r:embed="rId18"/>
                </a:ext>
              </a:extLst>
            </a:blip>
            <a:stretch>
              <a:fillRect/>
            </a:stretch>
          </p:blipFill>
          <p:spPr>
            <a:xfrm>
              <a:off x="10826496" y="3809802"/>
              <a:ext cx="457200" cy="457200"/>
            </a:xfrm>
            <a:prstGeom prst="rect">
              <a:avLst/>
            </a:prstGeom>
          </p:spPr>
        </p:pic>
        <p:pic>
          <p:nvPicPr>
            <p:cNvPr id="35" name="Graphic 160">
              <a:extLst>
                <a:ext uri="{FF2B5EF4-FFF2-40B4-BE49-F238E27FC236}">
                  <a16:creationId xmlns:a16="http://schemas.microsoft.com/office/drawing/2014/main" id="{CF58DE16-AFF8-4069-B6F5-F592AF129C1A}"/>
                </a:ext>
              </a:extLst>
            </p:cNvPr>
            <p:cNvPicPr>
              <a:picLocks noChangeAspect="1"/>
            </p:cNvPicPr>
            <p:nvPr/>
          </p:nvPicPr>
          <p:blipFill>
            <a:blip r:embed="rId19">
              <a:biLevel thresh="25000"/>
              <a:extLst>
                <a:ext uri="{96DAC541-7B7A-43D3-8B79-37D633B846F1}">
                  <asvg:svgBlip xmlns:asvg="http://schemas.microsoft.com/office/drawing/2016/SVG/main" r:embed="rId20"/>
                </a:ext>
              </a:extLst>
            </a:blip>
            <a:stretch>
              <a:fillRect/>
            </a:stretch>
          </p:blipFill>
          <p:spPr>
            <a:xfrm>
              <a:off x="10826496" y="4349298"/>
              <a:ext cx="457200" cy="457200"/>
            </a:xfrm>
            <a:prstGeom prst="rect">
              <a:avLst/>
            </a:prstGeom>
          </p:spPr>
        </p:pic>
        <p:pic>
          <p:nvPicPr>
            <p:cNvPr id="36" name="Graphic 162">
              <a:extLst>
                <a:ext uri="{FF2B5EF4-FFF2-40B4-BE49-F238E27FC236}">
                  <a16:creationId xmlns:a16="http://schemas.microsoft.com/office/drawing/2014/main" id="{51AB6CAF-CB6E-4031-8931-A6F45C79D58D}"/>
                </a:ext>
              </a:extLst>
            </p:cNvPr>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10826496" y="4952802"/>
              <a:ext cx="457200" cy="457200"/>
            </a:xfrm>
            <a:prstGeom prst="rect">
              <a:avLst/>
            </a:prstGeom>
          </p:spPr>
        </p:pic>
        <p:pic>
          <p:nvPicPr>
            <p:cNvPr id="37" name="Graphic 164">
              <a:extLst>
                <a:ext uri="{FF2B5EF4-FFF2-40B4-BE49-F238E27FC236}">
                  <a16:creationId xmlns:a16="http://schemas.microsoft.com/office/drawing/2014/main" id="{D2F0EFC9-A698-4498-991C-358976E3B0F4}"/>
                </a:ext>
              </a:extLst>
            </p:cNvPr>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10826496" y="5519730"/>
              <a:ext cx="457200" cy="457200"/>
            </a:xfrm>
            <a:prstGeom prst="rect">
              <a:avLst/>
            </a:prstGeom>
          </p:spPr>
        </p:pic>
        <p:sp>
          <p:nvSpPr>
            <p:cNvPr id="38" name="TextBox 37">
              <a:extLst>
                <a:ext uri="{FF2B5EF4-FFF2-40B4-BE49-F238E27FC236}">
                  <a16:creationId xmlns:a16="http://schemas.microsoft.com/office/drawing/2014/main" id="{BFB7303E-085D-428C-B225-818883E00D0D}"/>
                </a:ext>
              </a:extLst>
            </p:cNvPr>
            <p:cNvSpPr txBox="1"/>
            <p:nvPr/>
          </p:nvSpPr>
          <p:spPr>
            <a:xfrm>
              <a:off x="6770022" y="6548261"/>
              <a:ext cx="6759365" cy="627864"/>
            </a:xfrm>
            <a:prstGeom prst="rect">
              <a:avLst/>
            </a:prstGeom>
            <a:noFill/>
          </p:spPr>
          <p:txBody>
            <a:bodyPr wrap="square" lIns="152400" tIns="121920" rIns="152400" bIns="121920" rtlCol="0">
              <a:spAutoFit/>
            </a:bodyPr>
            <a:lstStyle/>
            <a:p>
              <a:pPr algn="ctr">
                <a:lnSpc>
                  <a:spcPct val="90000"/>
                </a:lnSpc>
                <a:spcAft>
                  <a:spcPts val="1500"/>
                </a:spcAft>
              </a:pPr>
              <a:r>
                <a:rPr lang="en-US" sz="1000" i="1" dirty="0">
                  <a:gradFill>
                    <a:gsLst>
                      <a:gs pos="2917">
                        <a:schemeClr val="tx1"/>
                      </a:gs>
                      <a:gs pos="30000">
                        <a:schemeClr val="tx1"/>
                      </a:gs>
                    </a:gsLst>
                    <a:lin ang="5400000" scaled="0"/>
                  </a:gradFill>
                  <a:latin typeface="Amazon Ember Display" panose="020F0603020204020204" pitchFamily="34" charset="0"/>
                </a:rPr>
                <a:t>Powered by AWS services such as</a:t>
              </a:r>
              <a:br>
                <a:rPr lang="en-US" sz="1000" i="1" dirty="0">
                  <a:gradFill>
                    <a:gsLst>
                      <a:gs pos="2917">
                        <a:schemeClr val="tx1"/>
                      </a:gs>
                      <a:gs pos="30000">
                        <a:schemeClr val="tx1"/>
                      </a:gs>
                    </a:gsLst>
                    <a:lin ang="5400000" scaled="0"/>
                  </a:gradFill>
                  <a:latin typeface="Amazon Ember Display" panose="020F0603020204020204" pitchFamily="34" charset="0"/>
                </a:rPr>
              </a:br>
              <a:r>
                <a:rPr lang="en-US" sz="1000" i="1" dirty="0">
                  <a:gradFill>
                    <a:gsLst>
                      <a:gs pos="2917">
                        <a:schemeClr val="tx1"/>
                      </a:gs>
                      <a:gs pos="30000">
                        <a:schemeClr val="tx1"/>
                      </a:gs>
                    </a:gsLst>
                    <a:lin ang="5400000" scaled="0"/>
                  </a:gradFill>
                  <a:latin typeface="Amazon Ember Display" panose="020F0603020204020204" pitchFamily="34" charset="0"/>
                </a:rPr>
                <a:t>AWS AppSync (GraphQL API) and Amazon Cognito (Authentication)</a:t>
              </a:r>
            </a:p>
          </p:txBody>
        </p:sp>
        <p:pic>
          <p:nvPicPr>
            <p:cNvPr id="87" name="Picture 86">
              <a:extLst>
                <a:ext uri="{FF2B5EF4-FFF2-40B4-BE49-F238E27FC236}">
                  <a16:creationId xmlns:a16="http://schemas.microsoft.com/office/drawing/2014/main" id="{E60827A2-C1F4-4816-AAF5-C3279BAB46A6}"/>
                </a:ext>
              </a:extLst>
            </p:cNvPr>
            <p:cNvPicPr>
              <a:picLocks noChangeAspect="1"/>
            </p:cNvPicPr>
            <p:nvPr/>
          </p:nvPicPr>
          <p:blipFill>
            <a:blip r:embed="rId25">
              <a:lum bright="70000" contrast="-70000"/>
              <a:extLst>
                <a:ext uri="{BEBA8EAE-BF5A-486C-A8C5-ECC9F3942E4B}">
                  <a14:imgProps xmlns:a14="http://schemas.microsoft.com/office/drawing/2010/main">
                    <a14:imgLayer r:embed="rId26">
                      <a14:imgEffect>
                        <a14:brightnessContrast bright="-100000"/>
                      </a14:imgEffect>
                    </a14:imgLayer>
                  </a14:imgProps>
                </a:ext>
              </a:extLst>
            </a:blip>
            <a:stretch>
              <a:fillRect/>
            </a:stretch>
          </p:blipFill>
          <p:spPr>
            <a:xfrm>
              <a:off x="10909274" y="6120006"/>
              <a:ext cx="328503" cy="328503"/>
            </a:xfrm>
            <a:prstGeom prst="rect">
              <a:avLst/>
            </a:prstGeom>
          </p:spPr>
        </p:pic>
      </p:grpSp>
      <p:pic>
        <p:nvPicPr>
          <p:cNvPr id="8" name="Graphic 7" descr="Earth globe: Americas with solid fill">
            <a:extLst>
              <a:ext uri="{FF2B5EF4-FFF2-40B4-BE49-F238E27FC236}">
                <a16:creationId xmlns:a16="http://schemas.microsoft.com/office/drawing/2014/main" id="{3AE1834A-37ED-4DED-99D6-9E6042F8AF4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974415" y="5100006"/>
            <a:ext cx="320040" cy="320040"/>
          </a:xfrm>
          <a:prstGeom prst="rect">
            <a:avLst/>
          </a:prstGeom>
        </p:spPr>
      </p:pic>
      <p:sp>
        <p:nvSpPr>
          <p:cNvPr id="89" name="Text Placeholder 2">
            <a:extLst>
              <a:ext uri="{FF2B5EF4-FFF2-40B4-BE49-F238E27FC236}">
                <a16:creationId xmlns:a16="http://schemas.microsoft.com/office/drawing/2014/main" id="{3891153F-BAD0-4799-818C-09FE1630C93B}"/>
              </a:ext>
            </a:extLst>
          </p:cNvPr>
          <p:cNvSpPr txBox="1">
            <a:spLocks/>
          </p:cNvSpPr>
          <p:nvPr/>
        </p:nvSpPr>
        <p:spPr>
          <a:xfrm>
            <a:off x="609600" y="1455968"/>
            <a:ext cx="10972800" cy="25853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cap="all" spc="300" dirty="0">
                <a:latin typeface="Amazon Ember Display" panose="020F0603020204020204" pitchFamily="34" charset="0"/>
                <a:ea typeface="Amazon Ember Display" panose="020F0603020204020204" pitchFamily="34" charset="0"/>
                <a:cs typeface="Amazon Ember Display" panose="020F0603020204020204" pitchFamily="34" charset="0"/>
              </a:rPr>
              <a:t>Full-stack developer experience</a:t>
            </a:r>
          </a:p>
        </p:txBody>
      </p:sp>
    </p:spTree>
    <p:extLst>
      <p:ext uri="{BB962C8B-B14F-4D97-AF65-F5344CB8AC3E}">
        <p14:creationId xmlns:p14="http://schemas.microsoft.com/office/powerpoint/2010/main" val="3240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04800-CCA8-4F23-A50F-9B84353BDA08}"/>
              </a:ext>
            </a:extLst>
          </p:cNvPr>
          <p:cNvSpPr/>
          <p:nvPr/>
        </p:nvSpPr>
        <p:spPr>
          <a:xfrm>
            <a:off x="1865212" y="4110415"/>
            <a:ext cx="10194556" cy="2616224"/>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6" name="Rectangle 5">
            <a:extLst>
              <a:ext uri="{FF2B5EF4-FFF2-40B4-BE49-F238E27FC236}">
                <a16:creationId xmlns:a16="http://schemas.microsoft.com/office/drawing/2014/main" id="{E7CE2666-7132-4A67-854F-59EF07459603}"/>
              </a:ext>
            </a:extLst>
          </p:cNvPr>
          <p:cNvSpPr/>
          <p:nvPr/>
        </p:nvSpPr>
        <p:spPr>
          <a:xfrm>
            <a:off x="8042431" y="2109688"/>
            <a:ext cx="4017338" cy="255908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4" name="Rectangle 3">
            <a:extLst>
              <a:ext uri="{FF2B5EF4-FFF2-40B4-BE49-F238E27FC236}">
                <a16:creationId xmlns:a16="http://schemas.microsoft.com/office/drawing/2014/main" id="{DFC71AA1-34F1-42F4-A52E-9373581F3E63}"/>
              </a:ext>
            </a:extLst>
          </p:cNvPr>
          <p:cNvSpPr/>
          <p:nvPr/>
        </p:nvSpPr>
        <p:spPr>
          <a:xfrm>
            <a:off x="8582723" y="705805"/>
            <a:ext cx="3477045" cy="1574007"/>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7" name="Rectangle 6">
            <a:extLst>
              <a:ext uri="{FF2B5EF4-FFF2-40B4-BE49-F238E27FC236}">
                <a16:creationId xmlns:a16="http://schemas.microsoft.com/office/drawing/2014/main" id="{C99BD245-873A-4BAD-A27E-BFD6D2A69265}"/>
              </a:ext>
            </a:extLst>
          </p:cNvPr>
          <p:cNvSpPr/>
          <p:nvPr/>
        </p:nvSpPr>
        <p:spPr>
          <a:xfrm>
            <a:off x="3580088" y="700869"/>
            <a:ext cx="5069129" cy="349296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nvGrpSpPr>
          <p:cNvPr id="8" name="Group 7">
            <a:extLst>
              <a:ext uri="{FF2B5EF4-FFF2-40B4-BE49-F238E27FC236}">
                <a16:creationId xmlns:a16="http://schemas.microsoft.com/office/drawing/2014/main" id="{DCA693E5-A575-4653-A044-B0C6B46F82B9}"/>
              </a:ext>
            </a:extLst>
          </p:cNvPr>
          <p:cNvGrpSpPr/>
          <p:nvPr/>
        </p:nvGrpSpPr>
        <p:grpSpPr>
          <a:xfrm>
            <a:off x="54201" y="711116"/>
            <a:ext cx="3567870" cy="6021494"/>
            <a:chOff x="82508" y="738293"/>
            <a:chExt cx="3567870" cy="6021494"/>
          </a:xfrm>
        </p:grpSpPr>
        <p:sp>
          <p:nvSpPr>
            <p:cNvPr id="180" name="Rectangle 179">
              <a:extLst>
                <a:ext uri="{FF2B5EF4-FFF2-40B4-BE49-F238E27FC236}">
                  <a16:creationId xmlns:a16="http://schemas.microsoft.com/office/drawing/2014/main" id="{A8DCCFB5-2E24-43C0-A425-92152D5CE6F6}"/>
                </a:ext>
              </a:extLst>
            </p:cNvPr>
            <p:cNvSpPr/>
            <p:nvPr/>
          </p:nvSpPr>
          <p:spPr>
            <a:xfrm>
              <a:off x="82508" y="4241394"/>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82553" y="738293"/>
              <a:ext cx="3567825"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gr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sp>
        <p:nvSpPr>
          <p:cNvPr id="10" name="TextBox 9">
            <a:extLst>
              <a:ext uri="{FF2B5EF4-FFF2-40B4-BE49-F238E27FC236}">
                <a16:creationId xmlns:a16="http://schemas.microsoft.com/office/drawing/2014/main" id="{AE8C128E-C6EE-4996-A539-DB246AD506FE}"/>
              </a:ext>
            </a:extLst>
          </p:cNvPr>
          <p:cNvSpPr txBox="1"/>
          <p:nvPr/>
        </p:nvSpPr>
        <p:spPr>
          <a:xfrm>
            <a:off x="2060391" y="1360947"/>
            <a:ext cx="146706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2" name="Straight Arrow Connector 11">
            <a:extLst>
              <a:ext uri="{FF2B5EF4-FFF2-40B4-BE49-F238E27FC236}">
                <a16:creationId xmlns:a16="http://schemas.microsoft.com/office/drawing/2014/main" id="{FE80B35C-244A-438D-9294-98FB397AE863}"/>
              </a:ext>
            </a:extLst>
          </p:cNvPr>
          <p:cNvCxnSpPr>
            <a:cxnSpLocks/>
            <a:stCxn id="39" idx="3"/>
            <a:endCxn id="35" idx="1"/>
          </p:cNvCxnSpPr>
          <p:nvPr/>
        </p:nvCxnSpPr>
        <p:spPr>
          <a:xfrm>
            <a:off x="1829758" y="1599390"/>
            <a:ext cx="2066162" cy="4559"/>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1562D4B6-9A9F-4C39-BDBB-F075179A5656}"/>
              </a:ext>
            </a:extLst>
          </p:cNvPr>
          <p:cNvSpPr txBox="1"/>
          <p:nvPr/>
        </p:nvSpPr>
        <p:spPr>
          <a:xfrm>
            <a:off x="1746390" y="2220250"/>
            <a:ext cx="1446586"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Rehost</a:t>
            </a:r>
          </a:p>
        </p:txBody>
      </p:sp>
      <p:grpSp>
        <p:nvGrpSpPr>
          <p:cNvPr id="14" name="Group 13">
            <a:extLst>
              <a:ext uri="{FF2B5EF4-FFF2-40B4-BE49-F238E27FC236}">
                <a16:creationId xmlns:a16="http://schemas.microsoft.com/office/drawing/2014/main" id="{FE57D320-54B2-4A2C-9DF8-598A59B17AA5}"/>
              </a:ext>
            </a:extLst>
          </p:cNvPr>
          <p:cNvGrpSpPr/>
          <p:nvPr/>
        </p:nvGrpSpPr>
        <p:grpSpPr>
          <a:xfrm>
            <a:off x="2017636" y="3261224"/>
            <a:ext cx="1499985" cy="612934"/>
            <a:chOff x="2196042" y="3247409"/>
            <a:chExt cx="1499985" cy="612934"/>
          </a:xfrm>
          <a:solidFill>
            <a:schemeClr val="bg2">
              <a:lumMod val="60000"/>
              <a:lumOff val="40000"/>
            </a:schemeClr>
          </a:solidFill>
        </p:grpSpPr>
        <p:sp>
          <p:nvSpPr>
            <p:cNvPr id="176" name="TextBox 16">
              <a:extLst>
                <a:ext uri="{FF2B5EF4-FFF2-40B4-BE49-F238E27FC236}">
                  <a16:creationId xmlns:a16="http://schemas.microsoft.com/office/drawing/2014/main" id="{A8CB0F55-A940-4F69-8A9F-E50E5DEC28A3}"/>
                </a:ext>
              </a:extLst>
            </p:cNvPr>
            <p:cNvSpPr txBox="1"/>
            <p:nvPr/>
          </p:nvSpPr>
          <p:spPr>
            <a:xfrm>
              <a:off x="2196042" y="3247409"/>
              <a:ext cx="1499985"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a:t>
              </a:r>
            </a:p>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managed EC2 </a:t>
              </a:r>
            </a:p>
          </p:txBody>
        </p:sp>
        <p:pic>
          <p:nvPicPr>
            <p:cNvPr id="177" name="Graphic 146">
              <a:extLst>
                <a:ext uri="{FF2B5EF4-FFF2-40B4-BE49-F238E27FC236}">
                  <a16:creationId xmlns:a16="http://schemas.microsoft.com/office/drawing/2014/main" id="{46B63B90-7197-4B66-82B2-5B4FA7D85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4565" y="3399972"/>
              <a:ext cx="349767" cy="350208"/>
            </a:xfrm>
            <a:prstGeom prst="rect">
              <a:avLst/>
            </a:prstGeom>
            <a:effectLst/>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cxnSp>
        <p:nvCxnSpPr>
          <p:cNvPr id="19" name="Straight Arrow Connector 18">
            <a:extLst>
              <a:ext uri="{FF2B5EF4-FFF2-40B4-BE49-F238E27FC236}">
                <a16:creationId xmlns:a16="http://schemas.microsoft.com/office/drawing/2014/main" id="{5871E359-34BD-4735-9E2A-75861B8BDC54}"/>
              </a:ext>
            </a:extLst>
          </p:cNvPr>
          <p:cNvCxnSpPr>
            <a:cxnSpLocks/>
            <a:stCxn id="38" idx="3"/>
            <a:endCxn id="176" idx="1"/>
          </p:cNvCxnSpPr>
          <p:nvPr/>
        </p:nvCxnSpPr>
        <p:spPr>
          <a:xfrm flipV="1">
            <a:off x="1829758" y="3567691"/>
            <a:ext cx="187878" cy="695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25">
            <a:extLst>
              <a:ext uri="{FF2B5EF4-FFF2-40B4-BE49-F238E27FC236}">
                <a16:creationId xmlns:a16="http://schemas.microsoft.com/office/drawing/2014/main" id="{359D6D56-A485-41E0-8D3F-7E19095989AC}"/>
              </a:ext>
            </a:extLst>
          </p:cNvPr>
          <p:cNvSpPr txBox="1"/>
          <p:nvPr/>
        </p:nvSpPr>
        <p:spPr>
          <a:xfrm>
            <a:off x="5407943" y="1749325"/>
            <a:ext cx="5391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sp>
        <p:nvSpPr>
          <p:cNvPr id="21" name="TextBox 26">
            <a:extLst>
              <a:ext uri="{FF2B5EF4-FFF2-40B4-BE49-F238E27FC236}">
                <a16:creationId xmlns:a16="http://schemas.microsoft.com/office/drawing/2014/main" id="{0FB0D9B4-C18E-45B6-B178-2EFA2922BA8B}"/>
              </a:ext>
            </a:extLst>
          </p:cNvPr>
          <p:cNvSpPr txBox="1"/>
          <p:nvPr/>
        </p:nvSpPr>
        <p:spPr>
          <a:xfrm>
            <a:off x="3791745" y="2447523"/>
            <a:ext cx="8370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b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Framework</a:t>
            </a:r>
          </a:p>
        </p:txBody>
      </p:sp>
      <p:grpSp>
        <p:nvGrpSpPr>
          <p:cNvPr id="22" name="Group 21">
            <a:extLst>
              <a:ext uri="{FF2B5EF4-FFF2-40B4-BE49-F238E27FC236}">
                <a16:creationId xmlns:a16="http://schemas.microsoft.com/office/drawing/2014/main" id="{D0E1D4EA-9A13-4637-8853-6CD1283ACD59}"/>
              </a:ext>
            </a:extLst>
          </p:cNvPr>
          <p:cNvGrpSpPr/>
          <p:nvPr/>
        </p:nvGrpSpPr>
        <p:grpSpPr>
          <a:xfrm>
            <a:off x="2107107" y="6048625"/>
            <a:ext cx="1943689" cy="612934"/>
            <a:chOff x="4497959" y="6557883"/>
            <a:chExt cx="1965201" cy="594928"/>
          </a:xfrm>
          <a:solidFill>
            <a:schemeClr val="bg2">
              <a:lumMod val="60000"/>
              <a:lumOff val="40000"/>
            </a:schemeClr>
          </a:solidFill>
        </p:grpSpPr>
        <p:sp>
          <p:nvSpPr>
            <p:cNvPr id="171" name="TextBox 28">
              <a:extLst>
                <a:ext uri="{FF2B5EF4-FFF2-40B4-BE49-F238E27FC236}">
                  <a16:creationId xmlns:a16="http://schemas.microsoft.com/office/drawing/2014/main" id="{0C65B231-FBBD-4E73-94AF-03396772C405}"/>
                </a:ext>
              </a:extLst>
            </p:cNvPr>
            <p:cNvSpPr txBox="1"/>
            <p:nvPr/>
          </p:nvSpPr>
          <p:spPr>
            <a:xfrm>
              <a:off x="4497959" y="6557883"/>
              <a:ext cx="1965201"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Windows Containers</a:t>
              </a:r>
            </a:p>
          </p:txBody>
        </p:sp>
        <p:grpSp>
          <p:nvGrpSpPr>
            <p:cNvPr id="172" name="Group 171">
              <a:extLst>
                <a:ext uri="{FF2B5EF4-FFF2-40B4-BE49-F238E27FC236}">
                  <a16:creationId xmlns:a16="http://schemas.microsoft.com/office/drawing/2014/main" id="{E6E2868D-1CB5-4ACE-AFA3-03A959EAD7BE}"/>
                </a:ext>
              </a:extLst>
            </p:cNvPr>
            <p:cNvGrpSpPr/>
            <p:nvPr/>
          </p:nvGrpSpPr>
          <p:grpSpPr>
            <a:xfrm>
              <a:off x="4611527" y="6691694"/>
              <a:ext cx="342440" cy="401422"/>
              <a:chOff x="10694727" y="3007990"/>
              <a:chExt cx="398149" cy="466723"/>
            </a:xfrm>
            <a:grpFill/>
          </p:grpSpPr>
          <p:sp>
            <p:nvSpPr>
              <p:cNvPr id="173" name="Freeform: Shape 172">
                <a:extLst>
                  <a:ext uri="{FF2B5EF4-FFF2-40B4-BE49-F238E27FC236}">
                    <a16:creationId xmlns:a16="http://schemas.microsoft.com/office/drawing/2014/main" id="{1465E1D2-2214-4F56-8675-DFA3C1E3DB09}"/>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4" name="Freeform: Shape 173">
                <a:extLst>
                  <a:ext uri="{FF2B5EF4-FFF2-40B4-BE49-F238E27FC236}">
                    <a16:creationId xmlns:a16="http://schemas.microsoft.com/office/drawing/2014/main" id="{A6361150-4B5A-4455-B6AF-98D98E2211B4}"/>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75" name="Freeform: Shape 174">
                <a:extLst>
                  <a:ext uri="{FF2B5EF4-FFF2-40B4-BE49-F238E27FC236}">
                    <a16:creationId xmlns:a16="http://schemas.microsoft.com/office/drawing/2014/main" id="{3C174BC3-298B-425A-A626-065328A299D1}"/>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cxnSp>
        <p:nvCxnSpPr>
          <p:cNvPr id="23" name="Connector: Elbow 22">
            <a:extLst>
              <a:ext uri="{FF2B5EF4-FFF2-40B4-BE49-F238E27FC236}">
                <a16:creationId xmlns:a16="http://schemas.microsoft.com/office/drawing/2014/main" id="{01C08E24-9A08-456E-82F1-215194AFF15D}"/>
              </a:ext>
            </a:extLst>
          </p:cNvPr>
          <p:cNvCxnSpPr>
            <a:cxnSpLocks/>
            <a:stCxn id="33" idx="1"/>
            <a:endCxn id="167" idx="0"/>
          </p:cNvCxnSpPr>
          <p:nvPr/>
        </p:nvCxnSpPr>
        <p:spPr>
          <a:xfrm rot="10800000" flipV="1">
            <a:off x="3072656" y="5144325"/>
            <a:ext cx="823265"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3AEB73E-BC8C-4273-9061-5D1CE9B32D2C}"/>
              </a:ext>
            </a:extLst>
          </p:cNvPr>
          <p:cNvGrpSpPr/>
          <p:nvPr/>
        </p:nvGrpSpPr>
        <p:grpSpPr>
          <a:xfrm>
            <a:off x="10143958" y="5345281"/>
            <a:ext cx="1813603" cy="612934"/>
            <a:chOff x="11182818" y="7252488"/>
            <a:chExt cx="1736597" cy="612934"/>
          </a:xfrm>
          <a:solidFill>
            <a:schemeClr val="bg2">
              <a:lumMod val="60000"/>
              <a:lumOff val="40000"/>
            </a:schemeClr>
          </a:solidFill>
        </p:grpSpPr>
        <p:sp>
          <p:nvSpPr>
            <p:cNvPr id="169" name="TextBox 36">
              <a:extLst>
                <a:ext uri="{FF2B5EF4-FFF2-40B4-BE49-F238E27FC236}">
                  <a16:creationId xmlns:a16="http://schemas.microsoft.com/office/drawing/2014/main" id="{B541C8A5-FD4D-41AD-A308-DABA69A43FB3}"/>
                </a:ext>
              </a:extLst>
            </p:cNvPr>
            <p:cNvSpPr txBox="1"/>
            <p:nvPr/>
          </p:nvSpPr>
          <p:spPr>
            <a:xfrm>
              <a:off x="11182818" y="7252488"/>
              <a:ext cx="1736597"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Linux Containers</a:t>
              </a:r>
            </a:p>
          </p:txBody>
        </p:sp>
        <p:pic>
          <p:nvPicPr>
            <p:cNvPr id="170" name="Graphic 149">
              <a:extLst>
                <a:ext uri="{FF2B5EF4-FFF2-40B4-BE49-F238E27FC236}">
                  <a16:creationId xmlns:a16="http://schemas.microsoft.com/office/drawing/2014/main" id="{554C5FEF-2553-48AD-829B-D09066D5100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11321260" y="7415675"/>
              <a:ext cx="336198" cy="378223"/>
            </a:xfrm>
            <a:prstGeom prst="rect">
              <a:avLst/>
            </a:prstGeom>
            <a:grpFill/>
          </p:spPr>
        </p:pic>
      </p:grpSp>
      <p:sp>
        <p:nvSpPr>
          <p:cNvPr id="25" name="TextBox 44">
            <a:extLst>
              <a:ext uri="{FF2B5EF4-FFF2-40B4-BE49-F238E27FC236}">
                <a16:creationId xmlns:a16="http://schemas.microsoft.com/office/drawing/2014/main" id="{791CC571-A2CC-4836-AC4F-AB7BCC9702B6}"/>
              </a:ext>
            </a:extLst>
          </p:cNvPr>
          <p:cNvSpPr txBox="1"/>
          <p:nvPr/>
        </p:nvSpPr>
        <p:spPr>
          <a:xfrm>
            <a:off x="9882975" y="4236356"/>
            <a:ext cx="2095979"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Replatform</a:t>
            </a:r>
          </a:p>
        </p:txBody>
      </p:sp>
      <p:grpSp>
        <p:nvGrpSpPr>
          <p:cNvPr id="26" name="Group 25">
            <a:extLst>
              <a:ext uri="{FF2B5EF4-FFF2-40B4-BE49-F238E27FC236}">
                <a16:creationId xmlns:a16="http://schemas.microsoft.com/office/drawing/2014/main" id="{12479A7E-B55C-45CC-B4E4-E74CD991DACB}"/>
              </a:ext>
            </a:extLst>
          </p:cNvPr>
          <p:cNvGrpSpPr/>
          <p:nvPr/>
        </p:nvGrpSpPr>
        <p:grpSpPr>
          <a:xfrm>
            <a:off x="2115608" y="5345281"/>
            <a:ext cx="1914094" cy="612934"/>
            <a:chOff x="2854030" y="6478775"/>
            <a:chExt cx="2144560" cy="612934"/>
          </a:xfrm>
          <a:solidFill>
            <a:schemeClr val="bg2">
              <a:lumMod val="60000"/>
              <a:lumOff val="40000"/>
            </a:schemeClr>
          </a:solidFill>
        </p:grpSpPr>
        <p:sp>
          <p:nvSpPr>
            <p:cNvPr id="167" name="TextBox 46">
              <a:extLst>
                <a:ext uri="{FF2B5EF4-FFF2-40B4-BE49-F238E27FC236}">
                  <a16:creationId xmlns:a16="http://schemas.microsoft.com/office/drawing/2014/main" id="{40C2DE65-EB76-4918-ABE3-E6375515C804}"/>
                </a:ext>
              </a:extLst>
            </p:cNvPr>
            <p:cNvSpPr txBox="1"/>
            <p:nvPr/>
          </p:nvSpPr>
          <p:spPr>
            <a:xfrm>
              <a:off x="2854030" y="6478775"/>
              <a:ext cx="2144560" cy="61293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hosting managed Windows Containers</a:t>
              </a:r>
            </a:p>
          </p:txBody>
        </p:sp>
        <p:pic>
          <p:nvPicPr>
            <p:cNvPr id="168" name="Graphic 149">
              <a:extLst>
                <a:ext uri="{FF2B5EF4-FFF2-40B4-BE49-F238E27FC236}">
                  <a16:creationId xmlns:a16="http://schemas.microsoft.com/office/drawing/2014/main" id="{FA1C852A-E5A0-4803-8BB6-6F1DA4CE1BE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3010609" y="6601885"/>
              <a:ext cx="361492" cy="366493"/>
            </a:xfrm>
            <a:prstGeom prst="rect">
              <a:avLst/>
            </a:prstGeom>
            <a:grpFill/>
          </p:spPr>
        </p:pic>
      </p:grpSp>
      <p:sp>
        <p:nvSpPr>
          <p:cNvPr id="27" name="TextBox 50">
            <a:extLst>
              <a:ext uri="{FF2B5EF4-FFF2-40B4-BE49-F238E27FC236}">
                <a16:creationId xmlns:a16="http://schemas.microsoft.com/office/drawing/2014/main" id="{326C0475-D6A0-4152-869C-6DFA657A6099}"/>
              </a:ext>
            </a:extLst>
          </p:cNvPr>
          <p:cNvSpPr txBox="1"/>
          <p:nvPr/>
        </p:nvSpPr>
        <p:spPr>
          <a:xfrm>
            <a:off x="5440194" y="2655320"/>
            <a:ext cx="71526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Windows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28" name="Connector: Elbow 27">
            <a:extLst>
              <a:ext uri="{FF2B5EF4-FFF2-40B4-BE49-F238E27FC236}">
                <a16:creationId xmlns:a16="http://schemas.microsoft.com/office/drawing/2014/main" id="{5C67B325-BC2B-49E2-9272-3EEEC4F415D4}"/>
              </a:ext>
            </a:extLst>
          </p:cNvPr>
          <p:cNvCxnSpPr>
            <a:cxnSpLocks/>
            <a:stCxn id="36" idx="2"/>
            <a:endCxn id="34" idx="0"/>
          </p:cNvCxnSpPr>
          <p:nvPr/>
        </p:nvCxnSpPr>
        <p:spPr>
          <a:xfrm rot="5400000">
            <a:off x="5436208" y="1586791"/>
            <a:ext cx="456065" cy="1884663"/>
          </a:xfrm>
          <a:prstGeom prst="bentConnector3">
            <a:avLst>
              <a:gd name="adj1" fmla="val 66337"/>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53">
            <a:extLst>
              <a:ext uri="{FF2B5EF4-FFF2-40B4-BE49-F238E27FC236}">
                <a16:creationId xmlns:a16="http://schemas.microsoft.com/office/drawing/2014/main" id="{3C81F8DB-F34C-428A-BB53-93C8D8FE0943}"/>
              </a:ext>
            </a:extLst>
          </p:cNvPr>
          <p:cNvSpPr txBox="1"/>
          <p:nvPr/>
        </p:nvSpPr>
        <p:spPr>
          <a:xfrm>
            <a:off x="4360399"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30" name="TextBox 55">
            <a:extLst>
              <a:ext uri="{FF2B5EF4-FFF2-40B4-BE49-F238E27FC236}">
                <a16:creationId xmlns:a16="http://schemas.microsoft.com/office/drawing/2014/main" id="{EBD7F759-C2D7-4B5E-ADBE-B097DBA29AF8}"/>
              </a:ext>
            </a:extLst>
          </p:cNvPr>
          <p:cNvSpPr txBox="1"/>
          <p:nvPr/>
        </p:nvSpPr>
        <p:spPr>
          <a:xfrm>
            <a:off x="3367522" y="4866387"/>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31" name="Straight Arrow Connector 30">
            <a:extLst>
              <a:ext uri="{FF2B5EF4-FFF2-40B4-BE49-F238E27FC236}">
                <a16:creationId xmlns:a16="http://schemas.microsoft.com/office/drawing/2014/main" id="{086F3F23-F5C6-486B-B7D7-02D8106C3F04}"/>
              </a:ext>
            </a:extLst>
          </p:cNvPr>
          <p:cNvCxnSpPr>
            <a:cxnSpLocks/>
            <a:stCxn id="35" idx="3"/>
            <a:endCxn id="36" idx="1"/>
          </p:cNvCxnSpPr>
          <p:nvPr/>
        </p:nvCxnSpPr>
        <p:spPr>
          <a:xfrm>
            <a:off x="5547896" y="1603949"/>
            <a:ext cx="232687"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00766534-69F7-4ADA-A2F8-75A8FECD84B8}"/>
              </a:ext>
            </a:extLst>
          </p:cNvPr>
          <p:cNvCxnSpPr>
            <a:cxnSpLocks/>
            <a:stCxn id="33" idx="2"/>
            <a:endCxn id="171" idx="3"/>
          </p:cNvCxnSpPr>
          <p:nvPr/>
        </p:nvCxnSpPr>
        <p:spPr>
          <a:xfrm rot="5400000">
            <a:off x="4129540" y="5762723"/>
            <a:ext cx="513625" cy="67111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Flowchart: Decision 32">
            <a:extLst>
              <a:ext uri="{FF2B5EF4-FFF2-40B4-BE49-F238E27FC236}">
                <a16:creationId xmlns:a16="http://schemas.microsoft.com/office/drawing/2014/main" id="{FC8AC874-46CE-40C0-871F-A48536E2E8CC}"/>
              </a:ext>
            </a:extLst>
          </p:cNvPr>
          <p:cNvSpPr/>
          <p:nvPr/>
        </p:nvSpPr>
        <p:spPr>
          <a:xfrm>
            <a:off x="3895920"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34" name="Flowchart: Decision 33">
            <a:extLst>
              <a:ext uri="{FF2B5EF4-FFF2-40B4-BE49-F238E27FC236}">
                <a16:creationId xmlns:a16="http://schemas.microsoft.com/office/drawing/2014/main" id="{E002AB62-EE82-409E-AD37-E9CFC568351E}"/>
              </a:ext>
            </a:extLst>
          </p:cNvPr>
          <p:cNvSpPr/>
          <p:nvPr/>
        </p:nvSpPr>
        <p:spPr>
          <a:xfrm>
            <a:off x="3895920" y="275715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sp>
        <p:nvSpPr>
          <p:cNvPr id="35" name="Flowchart: Decision 34">
            <a:extLst>
              <a:ext uri="{FF2B5EF4-FFF2-40B4-BE49-F238E27FC236}">
                <a16:creationId xmlns:a16="http://schemas.microsoft.com/office/drawing/2014/main" id="{4C967564-FE8E-41B9-B45A-57C66799F9B9}"/>
              </a:ext>
            </a:extLst>
          </p:cNvPr>
          <p:cNvSpPr/>
          <p:nvPr/>
        </p:nvSpPr>
        <p:spPr>
          <a:xfrm>
            <a:off x="3895920"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Framework or  </a:t>
            </a:r>
            <a:b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sp>
        <p:nvSpPr>
          <p:cNvPr id="36" name="Flowchart: Decision 35">
            <a:extLst>
              <a:ext uri="{FF2B5EF4-FFF2-40B4-BE49-F238E27FC236}">
                <a16:creationId xmlns:a16="http://schemas.microsoft.com/office/drawing/2014/main" id="{A82216D0-B2CE-4DE8-9B8F-C5043A980DEA}"/>
              </a:ext>
            </a:extLst>
          </p:cNvPr>
          <p:cNvSpPr/>
          <p:nvPr/>
        </p:nvSpPr>
        <p:spPr>
          <a:xfrm>
            <a:off x="5780583"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Linux or Windows ?</a:t>
            </a:r>
          </a:p>
        </p:txBody>
      </p:sp>
      <p:cxnSp>
        <p:nvCxnSpPr>
          <p:cNvPr id="37" name="Straight Arrow Connector 36">
            <a:extLst>
              <a:ext uri="{FF2B5EF4-FFF2-40B4-BE49-F238E27FC236}">
                <a16:creationId xmlns:a16="http://schemas.microsoft.com/office/drawing/2014/main" id="{80384EB7-664E-4229-AAB9-2A566DF2ABF5}"/>
              </a:ext>
            </a:extLst>
          </p:cNvPr>
          <p:cNvCxnSpPr>
            <a:cxnSpLocks/>
            <a:stCxn id="34" idx="2"/>
            <a:endCxn id="33" idx="0"/>
          </p:cNvCxnSpPr>
          <p:nvPr/>
        </p:nvCxnSpPr>
        <p:spPr>
          <a:xfrm>
            <a:off x="4721908" y="4151437"/>
            <a:ext cx="0" cy="295748"/>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0" name="Flowchart: Decision 39">
            <a:extLst>
              <a:ext uri="{FF2B5EF4-FFF2-40B4-BE49-F238E27FC236}">
                <a16:creationId xmlns:a16="http://schemas.microsoft.com/office/drawing/2014/main" id="{C19BF2C7-0CF5-4146-BB65-1644CFC73737}"/>
              </a:ext>
            </a:extLst>
          </p:cNvPr>
          <p:cNvSpPr/>
          <p:nvPr/>
        </p:nvSpPr>
        <p:spPr>
          <a:xfrm>
            <a:off x="8300904" y="4447185"/>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sp>
        <p:nvSpPr>
          <p:cNvPr id="41" name="Flowchart: Decision 40">
            <a:extLst>
              <a:ext uri="{FF2B5EF4-FFF2-40B4-BE49-F238E27FC236}">
                <a16:creationId xmlns:a16="http://schemas.microsoft.com/office/drawing/2014/main" id="{2258BABC-BED2-46DD-AB2B-870A58E8D921}"/>
              </a:ext>
            </a:extLst>
          </p:cNvPr>
          <p:cNvSpPr/>
          <p:nvPr/>
        </p:nvSpPr>
        <p:spPr>
          <a:xfrm>
            <a:off x="9297790"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Containerized Web/API Applications ?</a:t>
            </a:r>
          </a:p>
        </p:txBody>
      </p:sp>
      <p:sp>
        <p:nvSpPr>
          <p:cNvPr id="42" name="Flowchart: Decision 41">
            <a:extLst>
              <a:ext uri="{FF2B5EF4-FFF2-40B4-BE49-F238E27FC236}">
                <a16:creationId xmlns:a16="http://schemas.microsoft.com/office/drawing/2014/main" id="{FF026E52-B2AA-42C9-B04D-78E3256B7488}"/>
              </a:ext>
            </a:extLst>
          </p:cNvPr>
          <p:cNvSpPr/>
          <p:nvPr/>
        </p:nvSpPr>
        <p:spPr>
          <a:xfrm>
            <a:off x="7823232" y="9068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Containerized Apps / Serverless / Static Hosting?</a:t>
            </a:r>
          </a:p>
        </p:txBody>
      </p:sp>
      <p:cxnSp>
        <p:nvCxnSpPr>
          <p:cNvPr id="43" name="Straight Arrow Connector 42">
            <a:extLst>
              <a:ext uri="{FF2B5EF4-FFF2-40B4-BE49-F238E27FC236}">
                <a16:creationId xmlns:a16="http://schemas.microsoft.com/office/drawing/2014/main" id="{6687E860-7A02-45AF-BE77-69E08360638D}"/>
              </a:ext>
            </a:extLst>
          </p:cNvPr>
          <p:cNvCxnSpPr>
            <a:cxnSpLocks/>
            <a:stCxn id="36" idx="3"/>
            <a:endCxn id="42" idx="1"/>
          </p:cNvCxnSpPr>
          <p:nvPr/>
        </p:nvCxnSpPr>
        <p:spPr>
          <a:xfrm>
            <a:off x="7432559" y="1603949"/>
            <a:ext cx="390673"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34CA757-25AA-4D57-86AD-C038800B7420}"/>
              </a:ext>
            </a:extLst>
          </p:cNvPr>
          <p:cNvGrpSpPr/>
          <p:nvPr/>
        </p:nvGrpSpPr>
        <p:grpSpPr>
          <a:xfrm>
            <a:off x="10645176" y="1130365"/>
            <a:ext cx="1345962" cy="442674"/>
            <a:chOff x="5633879" y="6286478"/>
            <a:chExt cx="1345962" cy="442674"/>
          </a:xfrm>
          <a:solidFill>
            <a:schemeClr val="bg2">
              <a:lumMod val="60000"/>
              <a:lumOff val="40000"/>
            </a:schemeClr>
          </a:solidFill>
        </p:grpSpPr>
        <p:sp>
          <p:nvSpPr>
            <p:cNvPr id="165" name="TextBox 155">
              <a:extLst>
                <a:ext uri="{FF2B5EF4-FFF2-40B4-BE49-F238E27FC236}">
                  <a16:creationId xmlns:a16="http://schemas.microsoft.com/office/drawing/2014/main" id="{24655D13-D9AC-4400-999D-8EA68452371C}"/>
                </a:ext>
              </a:extLst>
            </p:cNvPr>
            <p:cNvSpPr txBox="1"/>
            <p:nvPr/>
          </p:nvSpPr>
          <p:spPr>
            <a:xfrm>
              <a:off x="5633879" y="6286478"/>
              <a:ext cx="1345962"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Lambda</a:t>
              </a:r>
            </a:p>
          </p:txBody>
        </p:sp>
        <p:pic>
          <p:nvPicPr>
            <p:cNvPr id="166" name="Graphic 148">
              <a:extLst>
                <a:ext uri="{FF2B5EF4-FFF2-40B4-BE49-F238E27FC236}">
                  <a16:creationId xmlns:a16="http://schemas.microsoft.com/office/drawing/2014/main" id="{9C7DC8EE-B8E6-4616-8C72-B56474E0134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5774934" y="6335275"/>
              <a:ext cx="336199" cy="350208"/>
            </a:xfrm>
            <a:prstGeom prst="rect">
              <a:avLst/>
            </a:prstGeom>
            <a:grpFill/>
          </p:spPr>
        </p:pic>
      </p:grpSp>
      <p:sp>
        <p:nvSpPr>
          <p:cNvPr id="45" name="TextBox 165">
            <a:extLst>
              <a:ext uri="{FF2B5EF4-FFF2-40B4-BE49-F238E27FC236}">
                <a16:creationId xmlns:a16="http://schemas.microsoft.com/office/drawing/2014/main" id="{076ADD9D-5D71-414E-9EEE-2A39DB503075}"/>
              </a:ext>
            </a:extLst>
          </p:cNvPr>
          <p:cNvSpPr txBox="1"/>
          <p:nvPr/>
        </p:nvSpPr>
        <p:spPr>
          <a:xfrm>
            <a:off x="8437947" y="2475698"/>
            <a:ext cx="92250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Applications</a:t>
            </a:r>
          </a:p>
        </p:txBody>
      </p:sp>
      <p:cxnSp>
        <p:nvCxnSpPr>
          <p:cNvPr id="46" name="Connector: Elbow 45">
            <a:extLst>
              <a:ext uri="{FF2B5EF4-FFF2-40B4-BE49-F238E27FC236}">
                <a16:creationId xmlns:a16="http://schemas.microsoft.com/office/drawing/2014/main" id="{209FDEA9-B93B-45E9-8AFB-9EC66F189DE7}"/>
              </a:ext>
            </a:extLst>
          </p:cNvPr>
          <p:cNvCxnSpPr>
            <a:cxnSpLocks/>
            <a:stCxn id="42" idx="2"/>
            <a:endCxn id="41" idx="0"/>
          </p:cNvCxnSpPr>
          <p:nvPr/>
        </p:nvCxnSpPr>
        <p:spPr>
          <a:xfrm rot="16200000" flipH="1">
            <a:off x="9270464" y="1679846"/>
            <a:ext cx="232070" cy="1474558"/>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599FCFE-CDE0-4949-BF54-610A27FF7CB3}"/>
              </a:ext>
            </a:extLst>
          </p:cNvPr>
          <p:cNvCxnSpPr>
            <a:cxnSpLocks/>
            <a:stCxn id="40" idx="3"/>
            <a:endCxn id="169" idx="0"/>
          </p:cNvCxnSpPr>
          <p:nvPr/>
        </p:nvCxnSpPr>
        <p:spPr>
          <a:xfrm>
            <a:off x="9952880" y="5144326"/>
            <a:ext cx="1097880" cy="20095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7274C9AA-4357-4FDD-8F6D-BCC4D6B5EFB2}"/>
              </a:ext>
            </a:extLst>
          </p:cNvPr>
          <p:cNvCxnSpPr>
            <a:cxnSpLocks/>
            <a:stCxn id="40" idx="2"/>
            <a:endCxn id="158" idx="1"/>
          </p:cNvCxnSpPr>
          <p:nvPr/>
        </p:nvCxnSpPr>
        <p:spPr>
          <a:xfrm rot="16200000" flipH="1">
            <a:off x="9374605" y="5593754"/>
            <a:ext cx="521641" cy="1017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202">
            <a:extLst>
              <a:ext uri="{FF2B5EF4-FFF2-40B4-BE49-F238E27FC236}">
                <a16:creationId xmlns:a16="http://schemas.microsoft.com/office/drawing/2014/main" id="{5D96B67D-9752-4C11-B792-AE64C1EB34FB}"/>
              </a:ext>
            </a:extLst>
          </p:cNvPr>
          <p:cNvSpPr txBox="1"/>
          <p:nvPr/>
        </p:nvSpPr>
        <p:spPr>
          <a:xfrm>
            <a:off x="10338638" y="4869620"/>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50" name="TextBox 203">
            <a:extLst>
              <a:ext uri="{FF2B5EF4-FFF2-40B4-BE49-F238E27FC236}">
                <a16:creationId xmlns:a16="http://schemas.microsoft.com/office/drawing/2014/main" id="{5098DAAD-220C-4B6E-9D6F-58C160CAD94E}"/>
              </a:ext>
            </a:extLst>
          </p:cNvPr>
          <p:cNvSpPr txBox="1"/>
          <p:nvPr/>
        </p:nvSpPr>
        <p:spPr>
          <a:xfrm>
            <a:off x="9126891" y="6076994"/>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51" name="Flowchart: Decision 50">
            <a:extLst>
              <a:ext uri="{FF2B5EF4-FFF2-40B4-BE49-F238E27FC236}">
                <a16:creationId xmlns:a16="http://schemas.microsoft.com/office/drawing/2014/main" id="{893CFBC2-86F7-4701-ABDA-640ED5D3503B}"/>
              </a:ext>
            </a:extLst>
          </p:cNvPr>
          <p:cNvSpPr/>
          <p:nvPr/>
        </p:nvSpPr>
        <p:spPr>
          <a:xfrm>
            <a:off x="7283883" y="253316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Serverless Containers ?</a:t>
            </a:r>
          </a:p>
        </p:txBody>
      </p:sp>
      <p:cxnSp>
        <p:nvCxnSpPr>
          <p:cNvPr id="52" name="Straight Arrow Connector 51">
            <a:extLst>
              <a:ext uri="{FF2B5EF4-FFF2-40B4-BE49-F238E27FC236}">
                <a16:creationId xmlns:a16="http://schemas.microsoft.com/office/drawing/2014/main" id="{C3BA0887-6AB1-4771-92A3-6B4690D54739}"/>
              </a:ext>
            </a:extLst>
          </p:cNvPr>
          <p:cNvCxnSpPr>
            <a:cxnSpLocks/>
            <a:stCxn id="41" idx="1"/>
            <a:endCxn id="51" idx="3"/>
          </p:cNvCxnSpPr>
          <p:nvPr/>
        </p:nvCxnSpPr>
        <p:spPr>
          <a:xfrm flipH="1">
            <a:off x="8935859" y="3230301"/>
            <a:ext cx="361931" cy="0"/>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274">
            <a:extLst>
              <a:ext uri="{FF2B5EF4-FFF2-40B4-BE49-F238E27FC236}">
                <a16:creationId xmlns:a16="http://schemas.microsoft.com/office/drawing/2014/main" id="{C6865010-46BE-4CC5-A7A2-A62AB7C4999B}"/>
              </a:ext>
            </a:extLst>
          </p:cNvPr>
          <p:cNvSpPr txBox="1"/>
          <p:nvPr/>
        </p:nvSpPr>
        <p:spPr>
          <a:xfrm>
            <a:off x="7321031" y="1730842"/>
            <a:ext cx="49404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Linux</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5" name="TextBox 275">
            <a:extLst>
              <a:ext uri="{FF2B5EF4-FFF2-40B4-BE49-F238E27FC236}">
                <a16:creationId xmlns:a16="http://schemas.microsoft.com/office/drawing/2014/main" id="{1E033707-5F2A-4467-9845-3FEFDA9B6CC8}"/>
              </a:ext>
            </a:extLst>
          </p:cNvPr>
          <p:cNvSpPr txBox="1"/>
          <p:nvPr/>
        </p:nvSpPr>
        <p:spPr>
          <a:xfrm>
            <a:off x="8935541" y="890818"/>
            <a:ext cx="136768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Serverless Functions</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56" name="Connector: Elbow 55">
            <a:extLst>
              <a:ext uri="{FF2B5EF4-FFF2-40B4-BE49-F238E27FC236}">
                <a16:creationId xmlns:a16="http://schemas.microsoft.com/office/drawing/2014/main" id="{687F347D-E504-42C5-B961-FD731891B07C}"/>
              </a:ext>
            </a:extLst>
          </p:cNvPr>
          <p:cNvCxnSpPr>
            <a:cxnSpLocks/>
            <a:stCxn id="41" idx="2"/>
            <a:endCxn id="40" idx="0"/>
          </p:cNvCxnSpPr>
          <p:nvPr/>
        </p:nvCxnSpPr>
        <p:spPr>
          <a:xfrm rot="5400000">
            <a:off x="9365464" y="3688870"/>
            <a:ext cx="519743" cy="996886"/>
          </a:xfrm>
          <a:prstGeom prst="bentConnector3">
            <a:avLst>
              <a:gd name="adj1" fmla="val 50000"/>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286">
            <a:extLst>
              <a:ext uri="{FF2B5EF4-FFF2-40B4-BE49-F238E27FC236}">
                <a16:creationId xmlns:a16="http://schemas.microsoft.com/office/drawing/2014/main" id="{C56BEF7E-CAA2-4760-BDAD-F5A0C9911385}"/>
              </a:ext>
            </a:extLst>
          </p:cNvPr>
          <p:cNvSpPr txBox="1"/>
          <p:nvPr/>
        </p:nvSpPr>
        <p:spPr>
          <a:xfrm>
            <a:off x="8967540" y="3327894"/>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cxnSp>
        <p:nvCxnSpPr>
          <p:cNvPr id="58" name="Connector: Elbow 57">
            <a:extLst>
              <a:ext uri="{FF2B5EF4-FFF2-40B4-BE49-F238E27FC236}">
                <a16:creationId xmlns:a16="http://schemas.microsoft.com/office/drawing/2014/main" id="{1F329DB8-ECBC-4211-B008-2C74D6E46371}"/>
              </a:ext>
            </a:extLst>
          </p:cNvPr>
          <p:cNvCxnSpPr>
            <a:cxnSpLocks/>
            <a:endCxn id="34" idx="1"/>
          </p:cNvCxnSpPr>
          <p:nvPr/>
        </p:nvCxnSpPr>
        <p:spPr>
          <a:xfrm rot="5400000">
            <a:off x="3730929" y="2446496"/>
            <a:ext cx="1172792" cy="842809"/>
          </a:xfrm>
          <a:prstGeom prst="bentConnector4">
            <a:avLst>
              <a:gd name="adj1" fmla="val 11038"/>
              <a:gd name="adj2" fmla="val 119768"/>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A302A38-9C9F-4404-BF86-E0F55856435A}"/>
              </a:ext>
            </a:extLst>
          </p:cNvPr>
          <p:cNvCxnSpPr>
            <a:cxnSpLocks/>
            <a:stCxn id="34" idx="3"/>
            <a:endCxn id="74" idx="0"/>
          </p:cNvCxnSpPr>
          <p:nvPr/>
        </p:nvCxnSpPr>
        <p:spPr>
          <a:xfrm>
            <a:off x="5547896" y="3454296"/>
            <a:ext cx="463968" cy="335175"/>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D510305C-9D78-4581-85C8-813EEE5DF47A}"/>
              </a:ext>
            </a:extLst>
          </p:cNvPr>
          <p:cNvCxnSpPr>
            <a:cxnSpLocks/>
            <a:stCxn id="51" idx="1"/>
            <a:endCxn id="95" idx="0"/>
          </p:cNvCxnSpPr>
          <p:nvPr/>
        </p:nvCxnSpPr>
        <p:spPr>
          <a:xfrm rot="10800000" flipV="1">
            <a:off x="6959901" y="3230301"/>
            <a:ext cx="323983" cy="1446772"/>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312">
            <a:extLst>
              <a:ext uri="{FF2B5EF4-FFF2-40B4-BE49-F238E27FC236}">
                <a16:creationId xmlns:a16="http://schemas.microsoft.com/office/drawing/2014/main" id="{C73A53B7-245D-489A-AC5A-979104E5A091}"/>
              </a:ext>
            </a:extLst>
          </p:cNvPr>
          <p:cNvSpPr txBox="1"/>
          <p:nvPr/>
        </p:nvSpPr>
        <p:spPr>
          <a:xfrm>
            <a:off x="6993928" y="3290553"/>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2" name="TextBox 317">
            <a:extLst>
              <a:ext uri="{FF2B5EF4-FFF2-40B4-BE49-F238E27FC236}">
                <a16:creationId xmlns:a16="http://schemas.microsoft.com/office/drawing/2014/main" id="{5B7245AB-B463-43D1-8240-F611EAD5BE37}"/>
              </a:ext>
            </a:extLst>
          </p:cNvPr>
          <p:cNvSpPr txBox="1"/>
          <p:nvPr/>
        </p:nvSpPr>
        <p:spPr>
          <a:xfrm>
            <a:off x="5561871" y="3154347"/>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sp>
        <p:nvSpPr>
          <p:cNvPr id="63" name="TextBox 318">
            <a:extLst>
              <a:ext uri="{FF2B5EF4-FFF2-40B4-BE49-F238E27FC236}">
                <a16:creationId xmlns:a16="http://schemas.microsoft.com/office/drawing/2014/main" id="{BA6AADC7-2A32-4A2D-B1F9-DEE60457948E}"/>
              </a:ext>
            </a:extLst>
          </p:cNvPr>
          <p:cNvSpPr txBox="1"/>
          <p:nvPr/>
        </p:nvSpPr>
        <p:spPr>
          <a:xfrm>
            <a:off x="4733762" y="4159248"/>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64" name="TextBox 322">
            <a:extLst>
              <a:ext uri="{FF2B5EF4-FFF2-40B4-BE49-F238E27FC236}">
                <a16:creationId xmlns:a16="http://schemas.microsoft.com/office/drawing/2014/main" id="{D5F51154-4C1D-4FF7-9FF7-E7BBDF1C26A7}"/>
              </a:ext>
            </a:extLst>
          </p:cNvPr>
          <p:cNvSpPr txBox="1"/>
          <p:nvPr/>
        </p:nvSpPr>
        <p:spPr>
          <a:xfrm>
            <a:off x="10472981" y="622280"/>
            <a:ext cx="1756545" cy="5386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900" dirty="0">
                <a:latin typeface="Amazon Ember Display" panose="020F0603020204020204" pitchFamily="34" charset="0"/>
                <a:ea typeface="Amazon Ember Display" panose="020F0603020204020204" pitchFamily="34" charset="0"/>
                <a:cs typeface="Amazon Ember Display" panose="020F0603020204020204" pitchFamily="34" charset="0"/>
              </a:rPr>
              <a:t>Refactor</a:t>
            </a:r>
          </a:p>
        </p:txBody>
      </p:sp>
      <p:grpSp>
        <p:nvGrpSpPr>
          <p:cNvPr id="65" name="Group 64">
            <a:extLst>
              <a:ext uri="{FF2B5EF4-FFF2-40B4-BE49-F238E27FC236}">
                <a16:creationId xmlns:a16="http://schemas.microsoft.com/office/drawing/2014/main" id="{ED434F9C-EECD-4341-B695-48FC756F0598}"/>
              </a:ext>
            </a:extLst>
          </p:cNvPr>
          <p:cNvGrpSpPr/>
          <p:nvPr/>
        </p:nvGrpSpPr>
        <p:grpSpPr>
          <a:xfrm>
            <a:off x="10589117" y="3614230"/>
            <a:ext cx="1409284" cy="442674"/>
            <a:chOff x="10595385" y="2208602"/>
            <a:chExt cx="1409284" cy="442674"/>
          </a:xfrm>
        </p:grpSpPr>
        <p:sp>
          <p:nvSpPr>
            <p:cNvPr id="163" name="TextBox 183">
              <a:extLst>
                <a:ext uri="{FF2B5EF4-FFF2-40B4-BE49-F238E27FC236}">
                  <a16:creationId xmlns:a16="http://schemas.microsoft.com/office/drawing/2014/main" id="{B74D3333-62F3-4F36-B9B2-994784102635}"/>
                </a:ext>
              </a:extLst>
            </p:cNvPr>
            <p:cNvSpPr txBox="1"/>
            <p:nvPr/>
          </p:nvSpPr>
          <p:spPr>
            <a:xfrm>
              <a:off x="10595385" y="2208602"/>
              <a:ext cx="1409284"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b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App Runner</a:t>
              </a:r>
            </a:p>
          </p:txBody>
        </p:sp>
        <p:sp>
          <p:nvSpPr>
            <p:cNvPr id="164" name="Freeform: Shape 163">
              <a:extLst>
                <a:ext uri="{FF2B5EF4-FFF2-40B4-BE49-F238E27FC236}">
                  <a16:creationId xmlns:a16="http://schemas.microsoft.com/office/drawing/2014/main" id="{FDF30856-554B-40A1-BAA2-DB500BCF44DC}"/>
                </a:ext>
              </a:extLst>
            </p:cNvPr>
            <p:cNvSpPr/>
            <p:nvPr/>
          </p:nvSpPr>
          <p:spPr>
            <a:xfrm>
              <a:off x="10711623" y="2269972"/>
              <a:ext cx="388674" cy="344224"/>
            </a:xfrm>
            <a:custGeom>
              <a:avLst/>
              <a:gdLst>
                <a:gd name="connsiteX0" fmla="*/ 156753 w 542925"/>
                <a:gd name="connsiteY0" fmla="*/ 404403 h 542925"/>
                <a:gd name="connsiteX1" fmla="*/ 143285 w 542925"/>
                <a:gd name="connsiteY1" fmla="*/ 390935 h 542925"/>
                <a:gd name="connsiteX2" fmla="*/ 26194 w 542925"/>
                <a:gd name="connsiteY2" fmla="*/ 508025 h 542925"/>
                <a:gd name="connsiteX3" fmla="*/ 26194 w 542925"/>
                <a:gd name="connsiteY3" fmla="*/ 445294 h 542925"/>
                <a:gd name="connsiteX4" fmla="*/ 7144 w 542925"/>
                <a:gd name="connsiteY4" fmla="*/ 445294 h 542925"/>
                <a:gd name="connsiteX5" fmla="*/ 7144 w 542925"/>
                <a:gd name="connsiteY5" fmla="*/ 531019 h 542925"/>
                <a:gd name="connsiteX6" fmla="*/ 16669 w 542925"/>
                <a:gd name="connsiteY6" fmla="*/ 540544 h 542925"/>
                <a:gd name="connsiteX7" fmla="*/ 102394 w 542925"/>
                <a:gd name="connsiteY7" fmla="*/ 540544 h 542925"/>
                <a:gd name="connsiteX8" fmla="*/ 102394 w 542925"/>
                <a:gd name="connsiteY8" fmla="*/ 521494 h 542925"/>
                <a:gd name="connsiteX9" fmla="*/ 39662 w 542925"/>
                <a:gd name="connsiteY9" fmla="*/ 521494 h 542925"/>
                <a:gd name="connsiteX10" fmla="*/ 156753 w 542925"/>
                <a:gd name="connsiteY10" fmla="*/ 404403 h 542925"/>
                <a:gd name="connsiteX11" fmla="*/ 531019 w 542925"/>
                <a:gd name="connsiteY11" fmla="*/ 7144 h 542925"/>
                <a:gd name="connsiteX12" fmla="*/ 445294 w 542925"/>
                <a:gd name="connsiteY12" fmla="*/ 7144 h 542925"/>
                <a:gd name="connsiteX13" fmla="*/ 445294 w 542925"/>
                <a:gd name="connsiteY13" fmla="*/ 26194 h 542925"/>
                <a:gd name="connsiteX14" fmla="*/ 508025 w 542925"/>
                <a:gd name="connsiteY14" fmla="*/ 26194 h 542925"/>
                <a:gd name="connsiteX15" fmla="*/ 390935 w 542925"/>
                <a:gd name="connsiteY15" fmla="*/ 143285 h 542925"/>
                <a:gd name="connsiteX16" fmla="*/ 404403 w 542925"/>
                <a:gd name="connsiteY16" fmla="*/ 156753 h 542925"/>
                <a:gd name="connsiteX17" fmla="*/ 521494 w 542925"/>
                <a:gd name="connsiteY17" fmla="*/ 39662 h 542925"/>
                <a:gd name="connsiteX18" fmla="*/ 521494 w 542925"/>
                <a:gd name="connsiteY18" fmla="*/ 102394 h 542925"/>
                <a:gd name="connsiteX19" fmla="*/ 540544 w 542925"/>
                <a:gd name="connsiteY19" fmla="*/ 102394 h 542925"/>
                <a:gd name="connsiteX20" fmla="*/ 540544 w 542925"/>
                <a:gd name="connsiteY20" fmla="*/ 16669 h 542925"/>
                <a:gd name="connsiteX21" fmla="*/ 531019 w 542925"/>
                <a:gd name="connsiteY21" fmla="*/ 7144 h 542925"/>
                <a:gd name="connsiteX22" fmla="*/ 531019 w 542925"/>
                <a:gd name="connsiteY22" fmla="*/ 7144 h 542925"/>
                <a:gd name="connsiteX23" fmla="*/ 302419 w 542925"/>
                <a:gd name="connsiteY23" fmla="*/ 454819 h 542925"/>
                <a:gd name="connsiteX24" fmla="*/ 454819 w 542925"/>
                <a:gd name="connsiteY24" fmla="*/ 454819 h 542925"/>
                <a:gd name="connsiteX25" fmla="*/ 454819 w 542925"/>
                <a:gd name="connsiteY25" fmla="*/ 302419 h 542925"/>
                <a:gd name="connsiteX26" fmla="*/ 302419 w 542925"/>
                <a:gd name="connsiteY26" fmla="*/ 302419 h 542925"/>
                <a:gd name="connsiteX27" fmla="*/ 302419 w 542925"/>
                <a:gd name="connsiteY27" fmla="*/ 454819 h 542925"/>
                <a:gd name="connsiteX28" fmla="*/ 473869 w 542925"/>
                <a:gd name="connsiteY28" fmla="*/ 292894 h 542925"/>
                <a:gd name="connsiteX29" fmla="*/ 473869 w 542925"/>
                <a:gd name="connsiteY29" fmla="*/ 464344 h 542925"/>
                <a:gd name="connsiteX30" fmla="*/ 464344 w 542925"/>
                <a:gd name="connsiteY30" fmla="*/ 473869 h 542925"/>
                <a:gd name="connsiteX31" fmla="*/ 292894 w 542925"/>
                <a:gd name="connsiteY31" fmla="*/ 473869 h 542925"/>
                <a:gd name="connsiteX32" fmla="*/ 283369 w 542925"/>
                <a:gd name="connsiteY32" fmla="*/ 464344 h 542925"/>
                <a:gd name="connsiteX33" fmla="*/ 283369 w 542925"/>
                <a:gd name="connsiteY33" fmla="*/ 292894 h 542925"/>
                <a:gd name="connsiteX34" fmla="*/ 292894 w 542925"/>
                <a:gd name="connsiteY34" fmla="*/ 283369 h 542925"/>
                <a:gd name="connsiteX35" fmla="*/ 464344 w 542925"/>
                <a:gd name="connsiteY35" fmla="*/ 283369 h 542925"/>
                <a:gd name="connsiteX36" fmla="*/ 473869 w 542925"/>
                <a:gd name="connsiteY36" fmla="*/ 292894 h 542925"/>
                <a:gd name="connsiteX37" fmla="*/ 473869 w 542925"/>
                <a:gd name="connsiteY37" fmla="*/ 292894 h 542925"/>
                <a:gd name="connsiteX38" fmla="*/ 92869 w 542925"/>
                <a:gd name="connsiteY38" fmla="*/ 245269 h 542925"/>
                <a:gd name="connsiteX39" fmla="*/ 245269 w 542925"/>
                <a:gd name="connsiteY39" fmla="*/ 245269 h 542925"/>
                <a:gd name="connsiteX40" fmla="*/ 245269 w 542925"/>
                <a:gd name="connsiteY40" fmla="*/ 92869 h 542925"/>
                <a:gd name="connsiteX41" fmla="*/ 92869 w 542925"/>
                <a:gd name="connsiteY41" fmla="*/ 92869 h 542925"/>
                <a:gd name="connsiteX42" fmla="*/ 92869 w 542925"/>
                <a:gd name="connsiteY42" fmla="*/ 245269 h 542925"/>
                <a:gd name="connsiteX43" fmla="*/ 264319 w 542925"/>
                <a:gd name="connsiteY43" fmla="*/ 83344 h 542925"/>
                <a:gd name="connsiteX44" fmla="*/ 264319 w 542925"/>
                <a:gd name="connsiteY44" fmla="*/ 254794 h 542925"/>
                <a:gd name="connsiteX45" fmla="*/ 254794 w 542925"/>
                <a:gd name="connsiteY45" fmla="*/ 264319 h 542925"/>
                <a:gd name="connsiteX46" fmla="*/ 83344 w 542925"/>
                <a:gd name="connsiteY46" fmla="*/ 264319 h 542925"/>
                <a:gd name="connsiteX47" fmla="*/ 73819 w 542925"/>
                <a:gd name="connsiteY47" fmla="*/ 254794 h 542925"/>
                <a:gd name="connsiteX48" fmla="*/ 73819 w 542925"/>
                <a:gd name="connsiteY48" fmla="*/ 83344 h 542925"/>
                <a:gd name="connsiteX49" fmla="*/ 83344 w 542925"/>
                <a:gd name="connsiteY49" fmla="*/ 73819 h 542925"/>
                <a:gd name="connsiteX50" fmla="*/ 254794 w 542925"/>
                <a:gd name="connsiteY50" fmla="*/ 73819 h 542925"/>
                <a:gd name="connsiteX51" fmla="*/ 264319 w 542925"/>
                <a:gd name="connsiteY51" fmla="*/ 83344 h 542925"/>
                <a:gd name="connsiteX52" fmla="*/ 264319 w 542925"/>
                <a:gd name="connsiteY52" fmla="*/ 83344 h 542925"/>
                <a:gd name="connsiteX53" fmla="*/ 254794 w 542925"/>
                <a:gd name="connsiteY53" fmla="*/ 283369 h 542925"/>
                <a:gd name="connsiteX54" fmla="*/ 83344 w 542925"/>
                <a:gd name="connsiteY54" fmla="*/ 283369 h 542925"/>
                <a:gd name="connsiteX55" fmla="*/ 73819 w 542925"/>
                <a:gd name="connsiteY55" fmla="*/ 292894 h 542925"/>
                <a:gd name="connsiteX56" fmla="*/ 73819 w 542925"/>
                <a:gd name="connsiteY56" fmla="*/ 433454 h 542925"/>
                <a:gd name="connsiteX57" fmla="*/ 92869 w 542925"/>
                <a:gd name="connsiteY57" fmla="*/ 414404 h 542925"/>
                <a:gd name="connsiteX58" fmla="*/ 92869 w 542925"/>
                <a:gd name="connsiteY58" fmla="*/ 302419 h 542925"/>
                <a:gd name="connsiteX59" fmla="*/ 245269 w 542925"/>
                <a:gd name="connsiteY59" fmla="*/ 302419 h 542925"/>
                <a:gd name="connsiteX60" fmla="*/ 245269 w 542925"/>
                <a:gd name="connsiteY60" fmla="*/ 454819 h 542925"/>
                <a:gd name="connsiteX61" fmla="*/ 133274 w 542925"/>
                <a:gd name="connsiteY61" fmla="*/ 454819 h 542925"/>
                <a:gd name="connsiteX62" fmla="*/ 114224 w 542925"/>
                <a:gd name="connsiteY62" fmla="*/ 473869 h 542925"/>
                <a:gd name="connsiteX63" fmla="*/ 254794 w 542925"/>
                <a:gd name="connsiteY63" fmla="*/ 473869 h 542925"/>
                <a:gd name="connsiteX64" fmla="*/ 264319 w 542925"/>
                <a:gd name="connsiteY64" fmla="*/ 464344 h 542925"/>
                <a:gd name="connsiteX65" fmla="*/ 264319 w 542925"/>
                <a:gd name="connsiteY65" fmla="*/ 292894 h 542925"/>
                <a:gd name="connsiteX66" fmla="*/ 254794 w 542925"/>
                <a:gd name="connsiteY66" fmla="*/ 283369 h 542925"/>
                <a:gd name="connsiteX67" fmla="*/ 254794 w 542925"/>
                <a:gd name="connsiteY67" fmla="*/ 283369 h 542925"/>
                <a:gd name="connsiteX68" fmla="*/ 454819 w 542925"/>
                <a:gd name="connsiteY68" fmla="*/ 133274 h 542925"/>
                <a:gd name="connsiteX69" fmla="*/ 473869 w 542925"/>
                <a:gd name="connsiteY69" fmla="*/ 114224 h 542925"/>
                <a:gd name="connsiteX70" fmla="*/ 473869 w 542925"/>
                <a:gd name="connsiteY70" fmla="*/ 254794 h 542925"/>
                <a:gd name="connsiteX71" fmla="*/ 464344 w 542925"/>
                <a:gd name="connsiteY71" fmla="*/ 264319 h 542925"/>
                <a:gd name="connsiteX72" fmla="*/ 292894 w 542925"/>
                <a:gd name="connsiteY72" fmla="*/ 264319 h 542925"/>
                <a:gd name="connsiteX73" fmla="*/ 283369 w 542925"/>
                <a:gd name="connsiteY73" fmla="*/ 254794 h 542925"/>
                <a:gd name="connsiteX74" fmla="*/ 283369 w 542925"/>
                <a:gd name="connsiteY74" fmla="*/ 83344 h 542925"/>
                <a:gd name="connsiteX75" fmla="*/ 292894 w 542925"/>
                <a:gd name="connsiteY75" fmla="*/ 73819 h 542925"/>
                <a:gd name="connsiteX76" fmla="*/ 433464 w 542925"/>
                <a:gd name="connsiteY76" fmla="*/ 73819 h 542925"/>
                <a:gd name="connsiteX77" fmla="*/ 414414 w 542925"/>
                <a:gd name="connsiteY77" fmla="*/ 92869 h 542925"/>
                <a:gd name="connsiteX78" fmla="*/ 302419 w 542925"/>
                <a:gd name="connsiteY78" fmla="*/ 92869 h 542925"/>
                <a:gd name="connsiteX79" fmla="*/ 302419 w 542925"/>
                <a:gd name="connsiteY79" fmla="*/ 245269 h 542925"/>
                <a:gd name="connsiteX80" fmla="*/ 454819 w 542925"/>
                <a:gd name="connsiteY80" fmla="*/ 245269 h 542925"/>
                <a:gd name="connsiteX81" fmla="*/ 454819 w 542925"/>
                <a:gd name="connsiteY81" fmla="*/ 13327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2925" h="542925">
                  <a:moveTo>
                    <a:pt x="156753" y="404403"/>
                  </a:moveTo>
                  <a:lnTo>
                    <a:pt x="143285" y="390935"/>
                  </a:lnTo>
                  <a:lnTo>
                    <a:pt x="26194" y="508025"/>
                  </a:lnTo>
                  <a:lnTo>
                    <a:pt x="26194" y="445294"/>
                  </a:lnTo>
                  <a:lnTo>
                    <a:pt x="7144" y="445294"/>
                  </a:lnTo>
                  <a:lnTo>
                    <a:pt x="7144" y="531019"/>
                  </a:lnTo>
                  <a:cubicBezTo>
                    <a:pt x="7144" y="536277"/>
                    <a:pt x="11401" y="540544"/>
                    <a:pt x="16669" y="540544"/>
                  </a:cubicBezTo>
                  <a:lnTo>
                    <a:pt x="102394" y="540544"/>
                  </a:lnTo>
                  <a:lnTo>
                    <a:pt x="102394" y="521494"/>
                  </a:lnTo>
                  <a:lnTo>
                    <a:pt x="39662" y="521494"/>
                  </a:lnTo>
                  <a:lnTo>
                    <a:pt x="156753" y="404403"/>
                  </a:lnTo>
                  <a:close/>
                  <a:moveTo>
                    <a:pt x="531019" y="7144"/>
                  </a:moveTo>
                  <a:lnTo>
                    <a:pt x="445294" y="7144"/>
                  </a:lnTo>
                  <a:lnTo>
                    <a:pt x="445294" y="26194"/>
                  </a:lnTo>
                  <a:lnTo>
                    <a:pt x="508025" y="26194"/>
                  </a:lnTo>
                  <a:lnTo>
                    <a:pt x="390935" y="143285"/>
                  </a:lnTo>
                  <a:lnTo>
                    <a:pt x="404403" y="156753"/>
                  </a:lnTo>
                  <a:lnTo>
                    <a:pt x="521494" y="39662"/>
                  </a:lnTo>
                  <a:lnTo>
                    <a:pt x="521494" y="102394"/>
                  </a:lnTo>
                  <a:lnTo>
                    <a:pt x="540544" y="102394"/>
                  </a:lnTo>
                  <a:lnTo>
                    <a:pt x="540544" y="16669"/>
                  </a:lnTo>
                  <a:cubicBezTo>
                    <a:pt x="540544" y="11411"/>
                    <a:pt x="536286" y="7144"/>
                    <a:pt x="531019" y="7144"/>
                  </a:cubicBezTo>
                  <a:lnTo>
                    <a:pt x="531019" y="7144"/>
                  </a:lnTo>
                  <a:close/>
                  <a:moveTo>
                    <a:pt x="302419" y="454819"/>
                  </a:moveTo>
                  <a:lnTo>
                    <a:pt x="454819" y="454819"/>
                  </a:lnTo>
                  <a:lnTo>
                    <a:pt x="454819" y="302419"/>
                  </a:lnTo>
                  <a:lnTo>
                    <a:pt x="302419" y="302419"/>
                  </a:lnTo>
                  <a:lnTo>
                    <a:pt x="302419" y="454819"/>
                  </a:lnTo>
                  <a:close/>
                  <a:moveTo>
                    <a:pt x="473869" y="292894"/>
                  </a:moveTo>
                  <a:lnTo>
                    <a:pt x="473869" y="464344"/>
                  </a:lnTo>
                  <a:cubicBezTo>
                    <a:pt x="473869" y="469602"/>
                    <a:pt x="469611" y="473869"/>
                    <a:pt x="464344" y="473869"/>
                  </a:cubicBezTo>
                  <a:lnTo>
                    <a:pt x="292894" y="473869"/>
                  </a:lnTo>
                  <a:cubicBezTo>
                    <a:pt x="287626" y="473869"/>
                    <a:pt x="283369" y="469602"/>
                    <a:pt x="283369" y="464344"/>
                  </a:cubicBezTo>
                  <a:lnTo>
                    <a:pt x="283369" y="292894"/>
                  </a:lnTo>
                  <a:cubicBezTo>
                    <a:pt x="283369" y="287636"/>
                    <a:pt x="287626" y="283369"/>
                    <a:pt x="292894" y="283369"/>
                  </a:cubicBezTo>
                  <a:lnTo>
                    <a:pt x="464344" y="283369"/>
                  </a:lnTo>
                  <a:cubicBezTo>
                    <a:pt x="469611" y="283369"/>
                    <a:pt x="473869" y="287636"/>
                    <a:pt x="473869" y="292894"/>
                  </a:cubicBezTo>
                  <a:lnTo>
                    <a:pt x="473869" y="292894"/>
                  </a:lnTo>
                  <a:close/>
                  <a:moveTo>
                    <a:pt x="92869" y="245269"/>
                  </a:moveTo>
                  <a:lnTo>
                    <a:pt x="245269" y="245269"/>
                  </a:lnTo>
                  <a:lnTo>
                    <a:pt x="245269" y="92869"/>
                  </a:lnTo>
                  <a:lnTo>
                    <a:pt x="92869" y="92869"/>
                  </a:lnTo>
                  <a:lnTo>
                    <a:pt x="92869" y="245269"/>
                  </a:lnTo>
                  <a:close/>
                  <a:moveTo>
                    <a:pt x="264319" y="83344"/>
                  </a:moveTo>
                  <a:lnTo>
                    <a:pt x="264319" y="254794"/>
                  </a:lnTo>
                  <a:cubicBezTo>
                    <a:pt x="264319" y="260052"/>
                    <a:pt x="260061" y="264319"/>
                    <a:pt x="254794" y="264319"/>
                  </a:cubicBezTo>
                  <a:lnTo>
                    <a:pt x="83344" y="264319"/>
                  </a:lnTo>
                  <a:cubicBezTo>
                    <a:pt x="78076" y="264319"/>
                    <a:pt x="73819" y="260052"/>
                    <a:pt x="73819" y="254794"/>
                  </a:cubicBezTo>
                  <a:lnTo>
                    <a:pt x="73819" y="83344"/>
                  </a:lnTo>
                  <a:cubicBezTo>
                    <a:pt x="73819" y="78086"/>
                    <a:pt x="78076" y="73819"/>
                    <a:pt x="83344" y="73819"/>
                  </a:cubicBezTo>
                  <a:lnTo>
                    <a:pt x="254794" y="73819"/>
                  </a:lnTo>
                  <a:cubicBezTo>
                    <a:pt x="260061" y="73819"/>
                    <a:pt x="264319" y="78086"/>
                    <a:pt x="264319" y="83344"/>
                  </a:cubicBezTo>
                  <a:lnTo>
                    <a:pt x="264319" y="83344"/>
                  </a:lnTo>
                  <a:close/>
                  <a:moveTo>
                    <a:pt x="254794" y="283369"/>
                  </a:moveTo>
                  <a:lnTo>
                    <a:pt x="83344" y="283369"/>
                  </a:lnTo>
                  <a:cubicBezTo>
                    <a:pt x="78076" y="283369"/>
                    <a:pt x="73819" y="287636"/>
                    <a:pt x="73819" y="292894"/>
                  </a:cubicBezTo>
                  <a:lnTo>
                    <a:pt x="73819" y="433454"/>
                  </a:lnTo>
                  <a:lnTo>
                    <a:pt x="92869" y="414404"/>
                  </a:lnTo>
                  <a:lnTo>
                    <a:pt x="92869" y="302419"/>
                  </a:lnTo>
                  <a:lnTo>
                    <a:pt x="245269" y="302419"/>
                  </a:lnTo>
                  <a:lnTo>
                    <a:pt x="245269" y="454819"/>
                  </a:lnTo>
                  <a:lnTo>
                    <a:pt x="133274" y="454819"/>
                  </a:lnTo>
                  <a:lnTo>
                    <a:pt x="114224" y="473869"/>
                  </a:lnTo>
                  <a:lnTo>
                    <a:pt x="254794" y="473869"/>
                  </a:lnTo>
                  <a:cubicBezTo>
                    <a:pt x="260061" y="473869"/>
                    <a:pt x="264319" y="469602"/>
                    <a:pt x="264319" y="464344"/>
                  </a:cubicBezTo>
                  <a:lnTo>
                    <a:pt x="264319" y="292894"/>
                  </a:lnTo>
                  <a:cubicBezTo>
                    <a:pt x="264319" y="287636"/>
                    <a:pt x="260061" y="283369"/>
                    <a:pt x="254794" y="283369"/>
                  </a:cubicBezTo>
                  <a:lnTo>
                    <a:pt x="254794" y="283369"/>
                  </a:lnTo>
                  <a:close/>
                  <a:moveTo>
                    <a:pt x="454819" y="133274"/>
                  </a:moveTo>
                  <a:lnTo>
                    <a:pt x="473869" y="114224"/>
                  </a:lnTo>
                  <a:lnTo>
                    <a:pt x="473869" y="254794"/>
                  </a:lnTo>
                  <a:cubicBezTo>
                    <a:pt x="473869" y="260052"/>
                    <a:pt x="469611" y="264319"/>
                    <a:pt x="464344" y="264319"/>
                  </a:cubicBezTo>
                  <a:lnTo>
                    <a:pt x="292894" y="264319"/>
                  </a:lnTo>
                  <a:cubicBezTo>
                    <a:pt x="287626" y="264319"/>
                    <a:pt x="283369" y="260052"/>
                    <a:pt x="283369" y="254794"/>
                  </a:cubicBezTo>
                  <a:lnTo>
                    <a:pt x="283369" y="83344"/>
                  </a:lnTo>
                  <a:cubicBezTo>
                    <a:pt x="283369" y="78086"/>
                    <a:pt x="287626" y="73819"/>
                    <a:pt x="292894" y="73819"/>
                  </a:cubicBezTo>
                  <a:lnTo>
                    <a:pt x="433464" y="73819"/>
                  </a:lnTo>
                  <a:lnTo>
                    <a:pt x="414414" y="92869"/>
                  </a:lnTo>
                  <a:lnTo>
                    <a:pt x="302419" y="92869"/>
                  </a:lnTo>
                  <a:lnTo>
                    <a:pt x="302419" y="245269"/>
                  </a:lnTo>
                  <a:lnTo>
                    <a:pt x="454819" y="245269"/>
                  </a:lnTo>
                  <a:lnTo>
                    <a:pt x="454819" y="133274"/>
                  </a:lnTo>
                  <a:close/>
                </a:path>
              </a:pathLst>
            </a:custGeom>
            <a:solidFill>
              <a:srgbClr val="FFFFF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mazon Ember Display" panose="020F0603020204020204" pitchFamily="34" charset="0"/>
              </a:endParaRPr>
            </a:p>
          </p:txBody>
        </p:sp>
      </p:gr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B4346CC3-5182-4DC4-A32E-D01A1488994E}"/>
              </a:ext>
            </a:extLst>
          </p:cNvPr>
          <p:cNvGrpSpPr/>
          <p:nvPr/>
        </p:nvGrpSpPr>
        <p:grpSpPr>
          <a:xfrm>
            <a:off x="10143958" y="6056641"/>
            <a:ext cx="1813603" cy="612934"/>
            <a:chOff x="4497959" y="6557884"/>
            <a:chExt cx="1813603" cy="594928"/>
          </a:xfrm>
          <a:solidFill>
            <a:schemeClr val="bg2">
              <a:lumMod val="60000"/>
              <a:lumOff val="40000"/>
            </a:schemeClr>
          </a:solidFill>
        </p:grpSpPr>
        <p:sp>
          <p:nvSpPr>
            <p:cNvPr id="158" name="TextBox 143">
              <a:extLst>
                <a:ext uri="{FF2B5EF4-FFF2-40B4-BE49-F238E27FC236}">
                  <a16:creationId xmlns:a16="http://schemas.microsoft.com/office/drawing/2014/main" id="{F1956F1D-85A2-432F-BD8B-BC0FE8A1E8F1}"/>
                </a:ext>
              </a:extLst>
            </p:cNvPr>
            <p:cNvSpPr txBox="1"/>
            <p:nvPr/>
          </p:nvSpPr>
          <p:spPr>
            <a:xfrm>
              <a:off x="4497959" y="6557884"/>
              <a:ext cx="1813603" cy="594928"/>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EKS hosting managed Linux Containers</a:t>
              </a:r>
            </a:p>
          </p:txBody>
        </p:sp>
        <p:grpSp>
          <p:nvGrpSpPr>
            <p:cNvPr id="159" name="Group 158">
              <a:extLst>
                <a:ext uri="{FF2B5EF4-FFF2-40B4-BE49-F238E27FC236}">
                  <a16:creationId xmlns:a16="http://schemas.microsoft.com/office/drawing/2014/main" id="{F90DB942-398A-4DE1-8DF9-F0921E5EF1E9}"/>
                </a:ext>
              </a:extLst>
            </p:cNvPr>
            <p:cNvGrpSpPr/>
            <p:nvPr/>
          </p:nvGrpSpPr>
          <p:grpSpPr>
            <a:xfrm>
              <a:off x="4611527" y="6691694"/>
              <a:ext cx="342440" cy="401422"/>
              <a:chOff x="10694727" y="3007990"/>
              <a:chExt cx="398149" cy="466723"/>
            </a:xfrm>
            <a:grpFill/>
          </p:grpSpPr>
          <p:sp>
            <p:nvSpPr>
              <p:cNvPr id="160" name="Freeform: Shape 159">
                <a:extLst>
                  <a:ext uri="{FF2B5EF4-FFF2-40B4-BE49-F238E27FC236}">
                    <a16:creationId xmlns:a16="http://schemas.microsoft.com/office/drawing/2014/main" id="{9035D815-6288-480C-9079-A9EC5410EE14}"/>
                  </a:ext>
                </a:extLst>
              </p:cNvPr>
              <p:cNvSpPr/>
              <p:nvPr/>
            </p:nvSpPr>
            <p:spPr>
              <a:xfrm>
                <a:off x="10694727" y="3007990"/>
                <a:ext cx="390525" cy="466723"/>
              </a:xfrm>
              <a:custGeom>
                <a:avLst/>
                <a:gdLst>
                  <a:gd name="connsiteX0" fmla="*/ 206693 w 390525"/>
                  <a:gd name="connsiteY0" fmla="*/ 473526 h 466725"/>
                  <a:gd name="connsiteX1" fmla="*/ 201930 w 390525"/>
                  <a:gd name="connsiteY1" fmla="*/ 472287 h 466725"/>
                  <a:gd name="connsiteX2" fmla="*/ 4763 w 390525"/>
                  <a:gd name="connsiteY2" fmla="*/ 357987 h 466725"/>
                  <a:gd name="connsiteX3" fmla="*/ 0 w 390525"/>
                  <a:gd name="connsiteY3" fmla="*/ 349796 h 466725"/>
                  <a:gd name="connsiteX4" fmla="*/ 0 w 390525"/>
                  <a:gd name="connsiteY4" fmla="*/ 114338 h 466725"/>
                  <a:gd name="connsiteX5" fmla="*/ 4763 w 390525"/>
                  <a:gd name="connsiteY5" fmla="*/ 106051 h 466725"/>
                  <a:gd name="connsiteX6" fmla="*/ 185738 w 390525"/>
                  <a:gd name="connsiteY6" fmla="*/ 1276 h 466725"/>
                  <a:gd name="connsiteX7" fmla="*/ 195263 w 390525"/>
                  <a:gd name="connsiteY7" fmla="*/ 1276 h 466725"/>
                  <a:gd name="connsiteX8" fmla="*/ 200025 w 390525"/>
                  <a:gd name="connsiteY8" fmla="*/ 9563 h 466725"/>
                  <a:gd name="connsiteX9" fmla="*/ 200025 w 390525"/>
                  <a:gd name="connsiteY9" fmla="*/ 110528 h 466725"/>
                  <a:gd name="connsiteX10" fmla="*/ 195263 w 390525"/>
                  <a:gd name="connsiteY10" fmla="*/ 118815 h 466725"/>
                  <a:gd name="connsiteX11" fmla="*/ 104775 w 390525"/>
                  <a:gd name="connsiteY11" fmla="*/ 171202 h 466725"/>
                  <a:gd name="connsiteX12" fmla="*/ 104775 w 390525"/>
                  <a:gd name="connsiteY12" fmla="*/ 295027 h 466725"/>
                  <a:gd name="connsiteX13" fmla="*/ 206693 w 390525"/>
                  <a:gd name="connsiteY13" fmla="*/ 353892 h 466725"/>
                  <a:gd name="connsiteX14" fmla="*/ 295942 w 390525"/>
                  <a:gd name="connsiteY14" fmla="*/ 302266 h 466725"/>
                  <a:gd name="connsiteX15" fmla="*/ 305467 w 390525"/>
                  <a:gd name="connsiteY15" fmla="*/ 302266 h 466725"/>
                  <a:gd name="connsiteX16" fmla="*/ 391192 w 390525"/>
                  <a:gd name="connsiteY16" fmla="*/ 351701 h 466725"/>
                  <a:gd name="connsiteX17" fmla="*/ 394782 w 390525"/>
                  <a:gd name="connsiteY17" fmla="*/ 364684 h 466725"/>
                  <a:gd name="connsiteX18" fmla="*/ 391192 w 390525"/>
                  <a:gd name="connsiteY18" fmla="*/ 368274 h 466725"/>
                  <a:gd name="connsiteX19" fmla="*/ 211455 w 390525"/>
                  <a:gd name="connsiteY19" fmla="*/ 472287 h 466725"/>
                  <a:gd name="connsiteX20" fmla="*/ 206693 w 390525"/>
                  <a:gd name="connsiteY20" fmla="*/ 473526 h 466725"/>
                  <a:gd name="connsiteX21" fmla="*/ 19050 w 390525"/>
                  <a:gd name="connsiteY21" fmla="*/ 344652 h 466725"/>
                  <a:gd name="connsiteX22" fmla="*/ 206693 w 390525"/>
                  <a:gd name="connsiteY22" fmla="*/ 453047 h 466725"/>
                  <a:gd name="connsiteX23" fmla="*/ 367665 w 390525"/>
                  <a:gd name="connsiteY23" fmla="*/ 360083 h 466725"/>
                  <a:gd name="connsiteX24" fmla="*/ 300990 w 390525"/>
                  <a:gd name="connsiteY24" fmla="*/ 321983 h 466725"/>
                  <a:gd name="connsiteX25" fmla="*/ 211455 w 390525"/>
                  <a:gd name="connsiteY25" fmla="*/ 373227 h 466725"/>
                  <a:gd name="connsiteX26" fmla="*/ 201930 w 390525"/>
                  <a:gd name="connsiteY26" fmla="*/ 373227 h 466725"/>
                  <a:gd name="connsiteX27" fmla="*/ 90488 w 390525"/>
                  <a:gd name="connsiteY27" fmla="*/ 308838 h 466725"/>
                  <a:gd name="connsiteX28" fmla="*/ 85725 w 390525"/>
                  <a:gd name="connsiteY28" fmla="*/ 300647 h 466725"/>
                  <a:gd name="connsiteX29" fmla="*/ 85725 w 390525"/>
                  <a:gd name="connsiteY29" fmla="*/ 165773 h 466725"/>
                  <a:gd name="connsiteX30" fmla="*/ 90488 w 390525"/>
                  <a:gd name="connsiteY30" fmla="*/ 157486 h 466725"/>
                  <a:gd name="connsiteX31" fmla="*/ 180975 w 390525"/>
                  <a:gd name="connsiteY31" fmla="*/ 105289 h 466725"/>
                  <a:gd name="connsiteX32" fmla="*/ 180975 w 390525"/>
                  <a:gd name="connsiteY32" fmla="*/ 26327 h 466725"/>
                  <a:gd name="connsiteX33" fmla="*/ 19050 w 390525"/>
                  <a:gd name="connsiteY33" fmla="*/ 119767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0525" h="466725">
                    <a:moveTo>
                      <a:pt x="206693" y="473526"/>
                    </a:moveTo>
                    <a:cubicBezTo>
                      <a:pt x="205031" y="473486"/>
                      <a:pt x="203401" y="473062"/>
                      <a:pt x="201930" y="472287"/>
                    </a:cubicBezTo>
                    <a:lnTo>
                      <a:pt x="4763" y="357987"/>
                    </a:lnTo>
                    <a:cubicBezTo>
                      <a:pt x="1833" y="356296"/>
                      <a:pt x="20" y="353178"/>
                      <a:pt x="0" y="349796"/>
                    </a:cubicBezTo>
                    <a:lnTo>
                      <a:pt x="0" y="114338"/>
                    </a:lnTo>
                    <a:cubicBezTo>
                      <a:pt x="-13" y="110921"/>
                      <a:pt x="1804" y="107759"/>
                      <a:pt x="4763" y="106051"/>
                    </a:cubicBezTo>
                    <a:lnTo>
                      <a:pt x="185738" y="1276"/>
                    </a:lnTo>
                    <a:cubicBezTo>
                      <a:pt x="188685" y="-425"/>
                      <a:pt x="192316" y="-425"/>
                      <a:pt x="195263" y="1276"/>
                    </a:cubicBezTo>
                    <a:cubicBezTo>
                      <a:pt x="198221" y="2984"/>
                      <a:pt x="200039" y="6146"/>
                      <a:pt x="200025" y="9563"/>
                    </a:cubicBezTo>
                    <a:lnTo>
                      <a:pt x="200025" y="110528"/>
                    </a:lnTo>
                    <a:cubicBezTo>
                      <a:pt x="200039" y="113944"/>
                      <a:pt x="198221" y="117106"/>
                      <a:pt x="195263" y="118815"/>
                    </a:cubicBezTo>
                    <a:lnTo>
                      <a:pt x="104775" y="171202"/>
                    </a:lnTo>
                    <a:lnTo>
                      <a:pt x="104775" y="295027"/>
                    </a:lnTo>
                    <a:lnTo>
                      <a:pt x="206693" y="353892"/>
                    </a:lnTo>
                    <a:lnTo>
                      <a:pt x="295942" y="302266"/>
                    </a:lnTo>
                    <a:cubicBezTo>
                      <a:pt x="298889" y="300565"/>
                      <a:pt x="302520" y="300565"/>
                      <a:pt x="305467" y="302266"/>
                    </a:cubicBezTo>
                    <a:lnTo>
                      <a:pt x="391192" y="351701"/>
                    </a:lnTo>
                    <a:cubicBezTo>
                      <a:pt x="395768" y="354295"/>
                      <a:pt x="397376" y="360107"/>
                      <a:pt x="394782" y="364684"/>
                    </a:cubicBezTo>
                    <a:cubicBezTo>
                      <a:pt x="393932" y="366184"/>
                      <a:pt x="392691" y="367424"/>
                      <a:pt x="391192" y="368274"/>
                    </a:cubicBezTo>
                    <a:lnTo>
                      <a:pt x="211455" y="472287"/>
                    </a:lnTo>
                    <a:cubicBezTo>
                      <a:pt x="209990" y="473076"/>
                      <a:pt x="208356" y="473500"/>
                      <a:pt x="206693" y="473526"/>
                    </a:cubicBezTo>
                    <a:close/>
                    <a:moveTo>
                      <a:pt x="19050" y="344652"/>
                    </a:moveTo>
                    <a:lnTo>
                      <a:pt x="206693" y="453047"/>
                    </a:lnTo>
                    <a:lnTo>
                      <a:pt x="367665" y="360083"/>
                    </a:lnTo>
                    <a:lnTo>
                      <a:pt x="300990" y="321983"/>
                    </a:lnTo>
                    <a:lnTo>
                      <a:pt x="211455" y="373227"/>
                    </a:lnTo>
                    <a:cubicBezTo>
                      <a:pt x="208508" y="374929"/>
                      <a:pt x="204877" y="374929"/>
                      <a:pt x="201930" y="373227"/>
                    </a:cubicBezTo>
                    <a:lnTo>
                      <a:pt x="90488" y="308838"/>
                    </a:lnTo>
                    <a:cubicBezTo>
                      <a:pt x="87558" y="307147"/>
                      <a:pt x="85745" y="304029"/>
                      <a:pt x="85725" y="300647"/>
                    </a:cubicBezTo>
                    <a:lnTo>
                      <a:pt x="85725" y="165773"/>
                    </a:lnTo>
                    <a:cubicBezTo>
                      <a:pt x="85712" y="162356"/>
                      <a:pt x="87529" y="159194"/>
                      <a:pt x="90488" y="157486"/>
                    </a:cubicBezTo>
                    <a:lnTo>
                      <a:pt x="180975" y="105289"/>
                    </a:lnTo>
                    <a:lnTo>
                      <a:pt x="180975" y="26327"/>
                    </a:lnTo>
                    <a:lnTo>
                      <a:pt x="19050" y="119767"/>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1" name="Freeform: Shape 160">
                <a:extLst>
                  <a:ext uri="{FF2B5EF4-FFF2-40B4-BE49-F238E27FC236}">
                    <a16:creationId xmlns:a16="http://schemas.microsoft.com/office/drawing/2014/main" id="{D1D5B31E-BAC9-44C5-BFF6-45BC277DA8F8}"/>
                  </a:ext>
                </a:extLst>
              </p:cNvPr>
              <p:cNvSpPr/>
              <p:nvPr/>
            </p:nvSpPr>
            <p:spPr>
              <a:xfrm>
                <a:off x="10911901" y="3018327"/>
                <a:ext cx="180975" cy="314325"/>
              </a:xfrm>
              <a:custGeom>
                <a:avLst/>
                <a:gdLst>
                  <a:gd name="connsiteX0" fmla="*/ 0 w 180975"/>
                  <a:gd name="connsiteY0" fmla="*/ 100965 h 314325"/>
                  <a:gd name="connsiteX1" fmla="*/ 0 w 180975"/>
                  <a:gd name="connsiteY1" fmla="*/ 0 h 314325"/>
                  <a:gd name="connsiteX2" fmla="*/ 180975 w 180975"/>
                  <a:gd name="connsiteY2" fmla="*/ 104489 h 314325"/>
                  <a:gd name="connsiteX3" fmla="*/ 180975 w 180975"/>
                  <a:gd name="connsiteY3" fmla="*/ 318135 h 314325"/>
                  <a:gd name="connsiteX4" fmla="*/ 95250 w 180975"/>
                  <a:gd name="connsiteY4" fmla="*/ 268796 h 314325"/>
                  <a:gd name="connsiteX5" fmla="*/ 95250 w 180975"/>
                  <a:gd name="connsiteY5" fmla="*/ 155924 h 314325"/>
                  <a:gd name="connsiteX6" fmla="*/ 0 w 180975"/>
                  <a:gd name="connsiteY6" fmla="*/ 10096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314325">
                    <a:moveTo>
                      <a:pt x="0" y="100965"/>
                    </a:moveTo>
                    <a:lnTo>
                      <a:pt x="0" y="0"/>
                    </a:lnTo>
                    <a:lnTo>
                      <a:pt x="180975" y="104489"/>
                    </a:lnTo>
                    <a:lnTo>
                      <a:pt x="180975" y="318135"/>
                    </a:lnTo>
                    <a:lnTo>
                      <a:pt x="95250" y="268796"/>
                    </a:lnTo>
                    <a:lnTo>
                      <a:pt x="95250" y="155924"/>
                    </a:lnTo>
                    <a:lnTo>
                      <a:pt x="0" y="100965"/>
                    </a:lnTo>
                    <a:close/>
                  </a:path>
                </a:pathLst>
              </a:custGeom>
              <a:grpFill/>
              <a:ln w="13970" cap="flat">
                <a:solidFill>
                  <a:schemeClr val="tx1"/>
                </a:solidFill>
                <a:prstDash val="solid"/>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2" name="Freeform: Shape 161">
                <a:extLst>
                  <a:ext uri="{FF2B5EF4-FFF2-40B4-BE49-F238E27FC236}">
                    <a16:creationId xmlns:a16="http://schemas.microsoft.com/office/drawing/2014/main" id="{84AB0828-98B9-4C8D-B8E7-F9E849BC6877}"/>
                  </a:ext>
                </a:extLst>
              </p:cNvPr>
              <p:cNvSpPr/>
              <p:nvPr/>
            </p:nvSpPr>
            <p:spPr>
              <a:xfrm>
                <a:off x="10849982" y="3163746"/>
                <a:ext cx="95250" cy="133350"/>
              </a:xfrm>
              <a:custGeom>
                <a:avLst/>
                <a:gdLst>
                  <a:gd name="connsiteX0" fmla="*/ 0 w 95250"/>
                  <a:gd name="connsiteY0" fmla="*/ 133350 h 133350"/>
                  <a:gd name="connsiteX1" fmla="*/ 0 w 95250"/>
                  <a:gd name="connsiteY1" fmla="*/ 0 h 133350"/>
                  <a:gd name="connsiteX2" fmla="*/ 19050 w 95250"/>
                  <a:gd name="connsiteY2" fmla="*/ 0 h 133350"/>
                  <a:gd name="connsiteX3" fmla="*/ 19050 w 95250"/>
                  <a:gd name="connsiteY3" fmla="*/ 59627 h 133350"/>
                  <a:gd name="connsiteX4" fmla="*/ 72295 w 95250"/>
                  <a:gd name="connsiteY4" fmla="*/ 0 h 133350"/>
                  <a:gd name="connsiteX5" fmla="*/ 94678 w 95250"/>
                  <a:gd name="connsiteY5" fmla="*/ 0 h 133350"/>
                  <a:gd name="connsiteX6" fmla="*/ 37528 w 95250"/>
                  <a:gd name="connsiteY6" fmla="*/ 63722 h 133350"/>
                  <a:gd name="connsiteX7" fmla="*/ 100013 w 95250"/>
                  <a:gd name="connsiteY7" fmla="*/ 133350 h 133350"/>
                  <a:gd name="connsiteX8" fmla="*/ 76391 w 95250"/>
                  <a:gd name="connsiteY8" fmla="*/ 133350 h 133350"/>
                  <a:gd name="connsiteX9" fmla="*/ 19241 w 95250"/>
                  <a:gd name="connsiteY9" fmla="*/ 69628 h 133350"/>
                  <a:gd name="connsiteX10" fmla="*/ 19241 w 95250"/>
                  <a:gd name="connsiteY10"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33350">
                    <a:moveTo>
                      <a:pt x="0" y="133350"/>
                    </a:moveTo>
                    <a:lnTo>
                      <a:pt x="0" y="0"/>
                    </a:lnTo>
                    <a:lnTo>
                      <a:pt x="19050" y="0"/>
                    </a:lnTo>
                    <a:lnTo>
                      <a:pt x="19050" y="59627"/>
                    </a:lnTo>
                    <a:lnTo>
                      <a:pt x="72295" y="0"/>
                    </a:lnTo>
                    <a:lnTo>
                      <a:pt x="94678" y="0"/>
                    </a:lnTo>
                    <a:lnTo>
                      <a:pt x="37528" y="63722"/>
                    </a:lnTo>
                    <a:lnTo>
                      <a:pt x="100013" y="133350"/>
                    </a:lnTo>
                    <a:lnTo>
                      <a:pt x="76391" y="133350"/>
                    </a:lnTo>
                    <a:lnTo>
                      <a:pt x="19241" y="69628"/>
                    </a:lnTo>
                    <a:lnTo>
                      <a:pt x="19241" y="133350"/>
                    </a:lnTo>
                    <a:close/>
                  </a:path>
                </a:pathLst>
              </a:custGeom>
              <a:solidFill>
                <a:schemeClr val="tx1">
                  <a:lumMod val="9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68" name="Group 67">
            <a:extLst>
              <a:ext uri="{FF2B5EF4-FFF2-40B4-BE49-F238E27FC236}">
                <a16:creationId xmlns:a16="http://schemas.microsoft.com/office/drawing/2014/main" id="{7C42315D-4BAE-4147-9D66-1E9AC2FDC9B3}"/>
              </a:ext>
            </a:extLst>
          </p:cNvPr>
          <p:cNvGrpSpPr/>
          <p:nvPr/>
        </p:nvGrpSpPr>
        <p:grpSpPr>
          <a:xfrm>
            <a:off x="5081368" y="4677073"/>
            <a:ext cx="3762961" cy="2001561"/>
            <a:chOff x="5109675" y="4704250"/>
            <a:chExt cx="3762961" cy="2001561"/>
          </a:xfrm>
        </p:grpSpPr>
        <p:sp>
          <p:nvSpPr>
            <p:cNvPr id="89" name="TextBox 265">
              <a:extLst>
                <a:ext uri="{FF2B5EF4-FFF2-40B4-BE49-F238E27FC236}">
                  <a16:creationId xmlns:a16="http://schemas.microsoft.com/office/drawing/2014/main" id="{EBA58407-E39A-43FE-8325-27516054B90B}"/>
                </a:ext>
              </a:extLst>
            </p:cNvPr>
            <p:cNvSpPr txBox="1"/>
            <p:nvPr/>
          </p:nvSpPr>
          <p:spPr>
            <a:xfrm>
              <a:off x="5946697" y="5372458"/>
              <a:ext cx="349776"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90" name="TextBox 270">
              <a:extLst>
                <a:ext uri="{FF2B5EF4-FFF2-40B4-BE49-F238E27FC236}">
                  <a16:creationId xmlns:a16="http://schemas.microsoft.com/office/drawing/2014/main" id="{3BF04692-A76A-4921-911F-1AC73A4AF6CE}"/>
                </a:ext>
              </a:extLst>
            </p:cNvPr>
            <p:cNvSpPr txBox="1"/>
            <p:nvPr/>
          </p:nvSpPr>
          <p:spPr>
            <a:xfrm>
              <a:off x="7679358" y="5395752"/>
              <a:ext cx="385042"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grpSp>
          <p:nvGrpSpPr>
            <p:cNvPr id="91" name="Group 90">
              <a:extLst>
                <a:ext uri="{FF2B5EF4-FFF2-40B4-BE49-F238E27FC236}">
                  <a16:creationId xmlns:a16="http://schemas.microsoft.com/office/drawing/2014/main" id="{95F5B01F-977D-4498-B838-6FE8F83FB72A}"/>
                </a:ext>
              </a:extLst>
            </p:cNvPr>
            <p:cNvGrpSpPr/>
            <p:nvPr/>
          </p:nvGrpSpPr>
          <p:grpSpPr>
            <a:xfrm>
              <a:off x="5109675" y="4704250"/>
              <a:ext cx="3762961" cy="2001561"/>
              <a:chOff x="5109675" y="4704250"/>
              <a:chExt cx="3762961" cy="2001561"/>
            </a:xfrm>
          </p:grpSpPr>
          <p:cxnSp>
            <p:nvCxnSpPr>
              <p:cNvPr id="92" name="Connector: Elbow 91">
                <a:extLst>
                  <a:ext uri="{FF2B5EF4-FFF2-40B4-BE49-F238E27FC236}">
                    <a16:creationId xmlns:a16="http://schemas.microsoft.com/office/drawing/2014/main" id="{2EAEC161-8E4A-4594-966E-804EEBD6AC06}"/>
                  </a:ext>
                </a:extLst>
              </p:cNvPr>
              <p:cNvCxnSpPr>
                <a:cxnSpLocks/>
                <a:stCxn id="95" idx="1"/>
                <a:endCxn id="113" idx="0"/>
              </p:cNvCxnSpPr>
              <p:nvPr/>
            </p:nvCxnSpPr>
            <p:spPr>
              <a:xfrm rot="10800000" flipV="1">
                <a:off x="5922235" y="5401391"/>
                <a:ext cx="239985" cy="519066"/>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onnector: Elbow 92">
                <a:extLst>
                  <a:ext uri="{FF2B5EF4-FFF2-40B4-BE49-F238E27FC236}">
                    <a16:creationId xmlns:a16="http://schemas.microsoft.com/office/drawing/2014/main" id="{A2371D3F-8F40-435B-B5A7-C5090F0D6DFB}"/>
                  </a:ext>
                </a:extLst>
              </p:cNvPr>
              <p:cNvCxnSpPr>
                <a:cxnSpLocks/>
                <a:stCxn id="95" idx="3"/>
                <a:endCxn id="143" idx="0"/>
              </p:cNvCxnSpPr>
              <p:nvPr/>
            </p:nvCxnSpPr>
            <p:spPr>
              <a:xfrm>
                <a:off x="7814195" y="5401391"/>
                <a:ext cx="232459" cy="521227"/>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104CABF6-B669-4C5F-9AE1-0C57857F0391}"/>
                  </a:ext>
                </a:extLst>
              </p:cNvPr>
              <p:cNvGrpSpPr/>
              <p:nvPr/>
            </p:nvGrpSpPr>
            <p:grpSpPr>
              <a:xfrm>
                <a:off x="5109675" y="4704250"/>
                <a:ext cx="3762961" cy="2001561"/>
                <a:chOff x="5109675" y="4704250"/>
                <a:chExt cx="3762961" cy="2001561"/>
              </a:xfrm>
            </p:grpSpPr>
            <p:sp>
              <p:nvSpPr>
                <p:cNvPr id="95" name="Flowchart: Decision 94">
                  <a:extLst>
                    <a:ext uri="{FF2B5EF4-FFF2-40B4-BE49-F238E27FC236}">
                      <a16:creationId xmlns:a16="http://schemas.microsoft.com/office/drawing/2014/main" id="{4BFD4EE4-05BA-43EE-B1D8-35F166928BF0}"/>
                    </a:ext>
                  </a:extLst>
                </p:cNvPr>
                <p:cNvSpPr/>
                <p:nvPr/>
              </p:nvSpPr>
              <p:spPr>
                <a:xfrm>
                  <a:off x="6162219" y="4704250"/>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Orchestration by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Kubernetes ?</a:t>
                  </a:r>
                </a:p>
              </p:txBody>
            </p:sp>
            <p:grpSp>
              <p:nvGrpSpPr>
                <p:cNvPr id="96" name="Group 95">
                  <a:extLst>
                    <a:ext uri="{FF2B5EF4-FFF2-40B4-BE49-F238E27FC236}">
                      <a16:creationId xmlns:a16="http://schemas.microsoft.com/office/drawing/2014/main" id="{40D0B3D4-DCDD-4521-B240-99D8D86B4BD3}"/>
                    </a:ext>
                  </a:extLst>
                </p:cNvPr>
                <p:cNvGrpSpPr/>
                <p:nvPr/>
              </p:nvGrpSpPr>
              <p:grpSpPr>
                <a:xfrm>
                  <a:off x="7220672" y="5922618"/>
                  <a:ext cx="1651964" cy="783193"/>
                  <a:chOff x="7220672" y="5922618"/>
                  <a:chExt cx="1651964" cy="783193"/>
                </a:xfrm>
              </p:grpSpPr>
              <p:grpSp>
                <p:nvGrpSpPr>
                  <p:cNvPr id="128" name="Group 127">
                    <a:extLst>
                      <a:ext uri="{FF2B5EF4-FFF2-40B4-BE49-F238E27FC236}">
                        <a16:creationId xmlns:a16="http://schemas.microsoft.com/office/drawing/2014/main" id="{7D8E6905-42DF-402A-9425-539B87EBAEEB}"/>
                      </a:ext>
                    </a:extLst>
                  </p:cNvPr>
                  <p:cNvGrpSpPr/>
                  <p:nvPr/>
                </p:nvGrpSpPr>
                <p:grpSpPr>
                  <a:xfrm>
                    <a:off x="7220672" y="5922618"/>
                    <a:ext cx="1651964" cy="783193"/>
                    <a:chOff x="11609582" y="6864507"/>
                    <a:chExt cx="1651964" cy="783193"/>
                  </a:xfrm>
                  <a:solidFill>
                    <a:schemeClr val="bg2">
                      <a:lumMod val="60000"/>
                      <a:lumOff val="40000"/>
                    </a:schemeClr>
                  </a:solidFill>
                </p:grpSpPr>
                <p:sp>
                  <p:nvSpPr>
                    <p:cNvPr id="143" name="TextBox 210">
                      <a:extLst>
                        <a:ext uri="{FF2B5EF4-FFF2-40B4-BE49-F238E27FC236}">
                          <a16:creationId xmlns:a16="http://schemas.microsoft.com/office/drawing/2014/main" id="{594C585E-B687-40E4-B05C-DA5C277FDD17}"/>
                        </a:ext>
                      </a:extLst>
                    </p:cNvPr>
                    <p:cNvSpPr txBox="1"/>
                    <p:nvPr/>
                  </p:nvSpPr>
                  <p:spPr>
                    <a:xfrm>
                      <a:off x="11609582" y="6864507"/>
                      <a:ext cx="1651964"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EKS managed Linux containers</a:t>
                      </a:r>
                    </a:p>
                  </p:txBody>
                </p:sp>
                <p:grpSp>
                  <p:nvGrpSpPr>
                    <p:cNvPr id="144" name="Group 143">
                      <a:extLst>
                        <a:ext uri="{FF2B5EF4-FFF2-40B4-BE49-F238E27FC236}">
                          <a16:creationId xmlns:a16="http://schemas.microsoft.com/office/drawing/2014/main" id="{4989B042-26CA-4693-BAB7-2CF9864F0A18}"/>
                        </a:ext>
                      </a:extLst>
                    </p:cNvPr>
                    <p:cNvGrpSpPr/>
                    <p:nvPr/>
                  </p:nvGrpSpPr>
                  <p:grpSpPr>
                    <a:xfrm>
                      <a:off x="11662912" y="7087679"/>
                      <a:ext cx="407735" cy="404527"/>
                      <a:chOff x="10697936" y="5160762"/>
                      <a:chExt cx="495300" cy="491407"/>
                    </a:xfrm>
                    <a:grpFill/>
                  </p:grpSpPr>
                  <p:sp>
                    <p:nvSpPr>
                      <p:cNvPr id="145" name="Freeform: Shape 144">
                        <a:extLst>
                          <a:ext uri="{FF2B5EF4-FFF2-40B4-BE49-F238E27FC236}">
                            <a16:creationId xmlns:a16="http://schemas.microsoft.com/office/drawing/2014/main" id="{3B6814C7-E566-4AC5-8DF6-82C3D7C0BBF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6" name="Freeform: Shape 145">
                        <a:extLst>
                          <a:ext uri="{FF2B5EF4-FFF2-40B4-BE49-F238E27FC236}">
                            <a16:creationId xmlns:a16="http://schemas.microsoft.com/office/drawing/2014/main" id="{83FD5E51-E898-4DAC-A07A-E163A6506BFC}"/>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7" name="Freeform: Shape 146">
                        <a:extLst>
                          <a:ext uri="{FF2B5EF4-FFF2-40B4-BE49-F238E27FC236}">
                            <a16:creationId xmlns:a16="http://schemas.microsoft.com/office/drawing/2014/main" id="{E869871C-3700-4915-A61E-784302E52527}"/>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8" name="Freeform: Shape 147">
                        <a:extLst>
                          <a:ext uri="{FF2B5EF4-FFF2-40B4-BE49-F238E27FC236}">
                            <a16:creationId xmlns:a16="http://schemas.microsoft.com/office/drawing/2014/main" id="{3D21756F-CC27-4468-BD90-21F50386C0C2}"/>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9" name="Freeform: Shape 148">
                        <a:extLst>
                          <a:ext uri="{FF2B5EF4-FFF2-40B4-BE49-F238E27FC236}">
                            <a16:creationId xmlns:a16="http://schemas.microsoft.com/office/drawing/2014/main" id="{00A9D5F3-9C44-4C57-ACA3-14D66387142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0" name="Freeform: Shape 149">
                        <a:extLst>
                          <a:ext uri="{FF2B5EF4-FFF2-40B4-BE49-F238E27FC236}">
                            <a16:creationId xmlns:a16="http://schemas.microsoft.com/office/drawing/2014/main" id="{AD806A89-E6AE-4D7B-98F5-F8CDAD64954B}"/>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1" name="Freeform: Shape 150">
                        <a:extLst>
                          <a:ext uri="{FF2B5EF4-FFF2-40B4-BE49-F238E27FC236}">
                            <a16:creationId xmlns:a16="http://schemas.microsoft.com/office/drawing/2014/main" id="{577ECDBB-D747-4B6B-A000-F08DA58B811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2" name="Freeform: Shape 151">
                        <a:extLst>
                          <a:ext uri="{FF2B5EF4-FFF2-40B4-BE49-F238E27FC236}">
                            <a16:creationId xmlns:a16="http://schemas.microsoft.com/office/drawing/2014/main" id="{488D7AE6-2861-46CB-9C01-45794082DD1E}"/>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3" name="Freeform: Shape 152">
                        <a:extLst>
                          <a:ext uri="{FF2B5EF4-FFF2-40B4-BE49-F238E27FC236}">
                            <a16:creationId xmlns:a16="http://schemas.microsoft.com/office/drawing/2014/main" id="{2D5DC245-4109-4B3E-94BB-56917F4C106E}"/>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4" name="Freeform: Shape 153">
                        <a:extLst>
                          <a:ext uri="{FF2B5EF4-FFF2-40B4-BE49-F238E27FC236}">
                            <a16:creationId xmlns:a16="http://schemas.microsoft.com/office/drawing/2014/main" id="{0F00DF33-3D27-4E4F-9577-A5CBCFA6BD0A}"/>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5" name="Freeform: Shape 154">
                        <a:extLst>
                          <a:ext uri="{FF2B5EF4-FFF2-40B4-BE49-F238E27FC236}">
                            <a16:creationId xmlns:a16="http://schemas.microsoft.com/office/drawing/2014/main" id="{DA4A7C82-35D9-4235-88EE-5A395635BFC8}"/>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6" name="Freeform: Shape 155">
                        <a:extLst>
                          <a:ext uri="{FF2B5EF4-FFF2-40B4-BE49-F238E27FC236}">
                            <a16:creationId xmlns:a16="http://schemas.microsoft.com/office/drawing/2014/main" id="{B29952B3-D3FE-498D-AC5D-C2E309D46F6C}"/>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7" name="Freeform: Shape 156">
                        <a:extLst>
                          <a:ext uri="{FF2B5EF4-FFF2-40B4-BE49-F238E27FC236}">
                            <a16:creationId xmlns:a16="http://schemas.microsoft.com/office/drawing/2014/main" id="{EB291EA7-3C0D-4C5F-A8E8-FD6991DDFE5D}"/>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129" name="Group 128">
                    <a:extLst>
                      <a:ext uri="{FF2B5EF4-FFF2-40B4-BE49-F238E27FC236}">
                        <a16:creationId xmlns:a16="http://schemas.microsoft.com/office/drawing/2014/main" id="{DA805458-BDC1-4360-BFEC-3BB57F75C1BD}"/>
                      </a:ext>
                    </a:extLst>
                  </p:cNvPr>
                  <p:cNvGrpSpPr/>
                  <p:nvPr/>
                </p:nvGrpSpPr>
                <p:grpSpPr>
                  <a:xfrm>
                    <a:off x="7328889" y="6104171"/>
                    <a:ext cx="407735" cy="404527"/>
                    <a:chOff x="10697936" y="5160762"/>
                    <a:chExt cx="495300" cy="491407"/>
                  </a:xfrm>
                  <a:solidFill>
                    <a:schemeClr val="tx1"/>
                  </a:solidFill>
                </p:grpSpPr>
                <p:sp>
                  <p:nvSpPr>
                    <p:cNvPr id="130" name="Freeform: Shape 129">
                      <a:extLst>
                        <a:ext uri="{FF2B5EF4-FFF2-40B4-BE49-F238E27FC236}">
                          <a16:creationId xmlns:a16="http://schemas.microsoft.com/office/drawing/2014/main" id="{684DACCA-CBF9-4FBA-B1AD-7D2401DBAE08}"/>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1" name="Freeform: Shape 130">
                      <a:extLst>
                        <a:ext uri="{FF2B5EF4-FFF2-40B4-BE49-F238E27FC236}">
                          <a16:creationId xmlns:a16="http://schemas.microsoft.com/office/drawing/2014/main" id="{344BB8DA-5586-46DF-A891-D9F663D33281}"/>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2" name="Freeform: Shape 131">
                      <a:extLst>
                        <a:ext uri="{FF2B5EF4-FFF2-40B4-BE49-F238E27FC236}">
                          <a16:creationId xmlns:a16="http://schemas.microsoft.com/office/drawing/2014/main" id="{4EAA812D-D4EB-4829-ACC6-F5A34945E79B}"/>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3" name="Freeform: Shape 132">
                      <a:extLst>
                        <a:ext uri="{FF2B5EF4-FFF2-40B4-BE49-F238E27FC236}">
                          <a16:creationId xmlns:a16="http://schemas.microsoft.com/office/drawing/2014/main" id="{8BAE950D-7C35-4752-BD38-A7625FF3D1B9}"/>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4" name="Freeform: Shape 133">
                      <a:extLst>
                        <a:ext uri="{FF2B5EF4-FFF2-40B4-BE49-F238E27FC236}">
                          <a16:creationId xmlns:a16="http://schemas.microsoft.com/office/drawing/2014/main" id="{1BDDFDC0-4A46-4C6B-825E-FD680E615D6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5" name="Freeform: Shape 134">
                      <a:extLst>
                        <a:ext uri="{FF2B5EF4-FFF2-40B4-BE49-F238E27FC236}">
                          <a16:creationId xmlns:a16="http://schemas.microsoft.com/office/drawing/2014/main" id="{E2818589-4251-45BF-BE34-64650C8AB475}"/>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6" name="Freeform: Shape 135">
                      <a:extLst>
                        <a:ext uri="{FF2B5EF4-FFF2-40B4-BE49-F238E27FC236}">
                          <a16:creationId xmlns:a16="http://schemas.microsoft.com/office/drawing/2014/main" id="{2ACA16F6-7C3C-40A4-B32E-269AD103E76F}"/>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7" name="Freeform: Shape 136">
                      <a:extLst>
                        <a:ext uri="{FF2B5EF4-FFF2-40B4-BE49-F238E27FC236}">
                          <a16:creationId xmlns:a16="http://schemas.microsoft.com/office/drawing/2014/main" id="{4A5C9A22-BC8B-43BE-89A5-DCE36DC65EC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8" name="Freeform: Shape 137">
                      <a:extLst>
                        <a:ext uri="{FF2B5EF4-FFF2-40B4-BE49-F238E27FC236}">
                          <a16:creationId xmlns:a16="http://schemas.microsoft.com/office/drawing/2014/main" id="{6AB1B629-1BED-47F2-A953-6DAC7CC5E17B}"/>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39" name="Freeform: Shape 138">
                      <a:extLst>
                        <a:ext uri="{FF2B5EF4-FFF2-40B4-BE49-F238E27FC236}">
                          <a16:creationId xmlns:a16="http://schemas.microsoft.com/office/drawing/2014/main" id="{795FDF6A-C8DC-489C-B327-4230379192F5}"/>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0" name="Freeform: Shape 139">
                      <a:extLst>
                        <a:ext uri="{FF2B5EF4-FFF2-40B4-BE49-F238E27FC236}">
                          <a16:creationId xmlns:a16="http://schemas.microsoft.com/office/drawing/2014/main" id="{E290DDF0-888B-4622-8DA2-3BB44C25D6EA}"/>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1" name="Freeform: Shape 140">
                      <a:extLst>
                        <a:ext uri="{FF2B5EF4-FFF2-40B4-BE49-F238E27FC236}">
                          <a16:creationId xmlns:a16="http://schemas.microsoft.com/office/drawing/2014/main" id="{93D48AE4-752E-4328-AD07-957C9BF00B6A}"/>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2" name="Freeform: Shape 141">
                      <a:extLst>
                        <a:ext uri="{FF2B5EF4-FFF2-40B4-BE49-F238E27FC236}">
                          <a16:creationId xmlns:a16="http://schemas.microsoft.com/office/drawing/2014/main" id="{C7CDA447-913D-4549-B90D-69870B5279C5}"/>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7" name="Group 96">
                  <a:extLst>
                    <a:ext uri="{FF2B5EF4-FFF2-40B4-BE49-F238E27FC236}">
                      <a16:creationId xmlns:a16="http://schemas.microsoft.com/office/drawing/2014/main" id="{E206AA29-9B25-4795-B324-9E77475D158C}"/>
                    </a:ext>
                  </a:extLst>
                </p:cNvPr>
                <p:cNvGrpSpPr/>
                <p:nvPr/>
              </p:nvGrpSpPr>
              <p:grpSpPr>
                <a:xfrm>
                  <a:off x="5109675" y="5920457"/>
                  <a:ext cx="1625117" cy="783193"/>
                  <a:chOff x="7220671" y="5922618"/>
                  <a:chExt cx="1625117" cy="783193"/>
                </a:xfrm>
              </p:grpSpPr>
              <p:grpSp>
                <p:nvGrpSpPr>
                  <p:cNvPr id="98" name="Group 97">
                    <a:extLst>
                      <a:ext uri="{FF2B5EF4-FFF2-40B4-BE49-F238E27FC236}">
                        <a16:creationId xmlns:a16="http://schemas.microsoft.com/office/drawing/2014/main" id="{E759D51E-C1CA-4A46-8525-F0AC974F9A5B}"/>
                      </a:ext>
                    </a:extLst>
                  </p:cNvPr>
                  <p:cNvGrpSpPr/>
                  <p:nvPr/>
                </p:nvGrpSpPr>
                <p:grpSpPr>
                  <a:xfrm>
                    <a:off x="7220671" y="5922618"/>
                    <a:ext cx="1625117" cy="783193"/>
                    <a:chOff x="11609581" y="6864507"/>
                    <a:chExt cx="1625117" cy="783193"/>
                  </a:xfrm>
                  <a:solidFill>
                    <a:schemeClr val="bg2">
                      <a:lumMod val="60000"/>
                      <a:lumOff val="40000"/>
                    </a:schemeClr>
                  </a:solidFill>
                </p:grpSpPr>
                <p:sp>
                  <p:nvSpPr>
                    <p:cNvPr id="113" name="TextBox 296">
                      <a:extLst>
                        <a:ext uri="{FF2B5EF4-FFF2-40B4-BE49-F238E27FC236}">
                          <a16:creationId xmlns:a16="http://schemas.microsoft.com/office/drawing/2014/main" id="{6CF5BB1B-13CC-4368-9027-E9E2E49CD621}"/>
                        </a:ext>
                      </a:extLst>
                    </p:cNvPr>
                    <p:cNvSpPr txBox="1"/>
                    <p:nvPr/>
                  </p:nvSpPr>
                  <p:spPr>
                    <a:xfrm>
                      <a:off x="11609581" y="6864507"/>
                      <a:ext cx="1625117" cy="783193"/>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Linux containers</a:t>
                      </a:r>
                    </a:p>
                  </p:txBody>
                </p:sp>
                <p:grpSp>
                  <p:nvGrpSpPr>
                    <p:cNvPr id="114" name="Group 113">
                      <a:extLst>
                        <a:ext uri="{FF2B5EF4-FFF2-40B4-BE49-F238E27FC236}">
                          <a16:creationId xmlns:a16="http://schemas.microsoft.com/office/drawing/2014/main" id="{BC51AF1A-B4EB-4D94-B847-5FA4AEE648B0}"/>
                        </a:ext>
                      </a:extLst>
                    </p:cNvPr>
                    <p:cNvGrpSpPr/>
                    <p:nvPr/>
                  </p:nvGrpSpPr>
                  <p:grpSpPr>
                    <a:xfrm>
                      <a:off x="11662912" y="7087679"/>
                      <a:ext cx="407735" cy="404527"/>
                      <a:chOff x="10697936" y="5160762"/>
                      <a:chExt cx="495300" cy="491407"/>
                    </a:xfrm>
                    <a:grpFill/>
                  </p:grpSpPr>
                  <p:sp>
                    <p:nvSpPr>
                      <p:cNvPr id="115" name="Freeform: Shape 114">
                        <a:extLst>
                          <a:ext uri="{FF2B5EF4-FFF2-40B4-BE49-F238E27FC236}">
                            <a16:creationId xmlns:a16="http://schemas.microsoft.com/office/drawing/2014/main" id="{BAB5451A-AEEB-425D-9626-8374B889D9EC}"/>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6" name="Freeform: Shape 115">
                        <a:extLst>
                          <a:ext uri="{FF2B5EF4-FFF2-40B4-BE49-F238E27FC236}">
                            <a16:creationId xmlns:a16="http://schemas.microsoft.com/office/drawing/2014/main" id="{783EF7F1-1A73-487A-B136-7FBD3DCF11A0}"/>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7" name="Freeform: Shape 116">
                        <a:extLst>
                          <a:ext uri="{FF2B5EF4-FFF2-40B4-BE49-F238E27FC236}">
                            <a16:creationId xmlns:a16="http://schemas.microsoft.com/office/drawing/2014/main" id="{5BEAF530-5A0D-4B7E-B269-092A1D2D4620}"/>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8" name="Freeform: Shape 117">
                        <a:extLst>
                          <a:ext uri="{FF2B5EF4-FFF2-40B4-BE49-F238E27FC236}">
                            <a16:creationId xmlns:a16="http://schemas.microsoft.com/office/drawing/2014/main" id="{D8E2B8E1-9CD7-4B79-AFA8-44BCE154C135}"/>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9" name="Freeform: Shape 118">
                        <a:extLst>
                          <a:ext uri="{FF2B5EF4-FFF2-40B4-BE49-F238E27FC236}">
                            <a16:creationId xmlns:a16="http://schemas.microsoft.com/office/drawing/2014/main" id="{B119E3DC-51D9-4E2F-9956-21C6EB9847D7}"/>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0" name="Freeform: Shape 119">
                        <a:extLst>
                          <a:ext uri="{FF2B5EF4-FFF2-40B4-BE49-F238E27FC236}">
                            <a16:creationId xmlns:a16="http://schemas.microsoft.com/office/drawing/2014/main" id="{9EE6F5FE-02F5-4B7B-B158-2C772D48207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1" name="Freeform: Shape 120">
                        <a:extLst>
                          <a:ext uri="{FF2B5EF4-FFF2-40B4-BE49-F238E27FC236}">
                            <a16:creationId xmlns:a16="http://schemas.microsoft.com/office/drawing/2014/main" id="{36B2E745-0524-40D0-9C25-3D2F1CE407DE}"/>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2" name="Freeform: Shape 121">
                        <a:extLst>
                          <a:ext uri="{FF2B5EF4-FFF2-40B4-BE49-F238E27FC236}">
                            <a16:creationId xmlns:a16="http://schemas.microsoft.com/office/drawing/2014/main" id="{98CC216A-4A66-40F7-84D4-9ABC4A0C5ED4}"/>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3" name="Freeform: Shape 122">
                        <a:extLst>
                          <a:ext uri="{FF2B5EF4-FFF2-40B4-BE49-F238E27FC236}">
                            <a16:creationId xmlns:a16="http://schemas.microsoft.com/office/drawing/2014/main" id="{D00AB98D-88AF-49B4-B6B7-9EAF8E088854}"/>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4" name="Freeform: Shape 123">
                        <a:extLst>
                          <a:ext uri="{FF2B5EF4-FFF2-40B4-BE49-F238E27FC236}">
                            <a16:creationId xmlns:a16="http://schemas.microsoft.com/office/drawing/2014/main" id="{A0367F0E-6918-42A6-8817-65D356A95738}"/>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5" name="Freeform: Shape 124">
                        <a:extLst>
                          <a:ext uri="{FF2B5EF4-FFF2-40B4-BE49-F238E27FC236}">
                            <a16:creationId xmlns:a16="http://schemas.microsoft.com/office/drawing/2014/main" id="{45145A35-1570-4590-99AF-39C3CB225D71}"/>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6" name="Freeform: Shape 125">
                        <a:extLst>
                          <a:ext uri="{FF2B5EF4-FFF2-40B4-BE49-F238E27FC236}">
                            <a16:creationId xmlns:a16="http://schemas.microsoft.com/office/drawing/2014/main" id="{BD951C29-5D77-4263-B3B3-E10F5970F18B}"/>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27" name="Freeform: Shape 126">
                        <a:extLst>
                          <a:ext uri="{FF2B5EF4-FFF2-40B4-BE49-F238E27FC236}">
                            <a16:creationId xmlns:a16="http://schemas.microsoft.com/office/drawing/2014/main" id="{E9D6381F-2EB3-4A2F-ABC5-FBA1F8F4EA61}"/>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nvGrpSpPr>
                  <p:cNvPr id="99" name="Group 98">
                    <a:extLst>
                      <a:ext uri="{FF2B5EF4-FFF2-40B4-BE49-F238E27FC236}">
                        <a16:creationId xmlns:a16="http://schemas.microsoft.com/office/drawing/2014/main" id="{6F4E4057-F364-4AEE-805D-1D3AE942C419}"/>
                      </a:ext>
                    </a:extLst>
                  </p:cNvPr>
                  <p:cNvGrpSpPr/>
                  <p:nvPr/>
                </p:nvGrpSpPr>
                <p:grpSpPr>
                  <a:xfrm>
                    <a:off x="7328889" y="6104171"/>
                    <a:ext cx="407735" cy="404527"/>
                    <a:chOff x="10697936" y="5160762"/>
                    <a:chExt cx="495300" cy="491407"/>
                  </a:xfrm>
                  <a:solidFill>
                    <a:schemeClr val="tx1"/>
                  </a:solidFill>
                </p:grpSpPr>
                <p:sp>
                  <p:nvSpPr>
                    <p:cNvPr id="100" name="Freeform: Shape 99">
                      <a:extLst>
                        <a:ext uri="{FF2B5EF4-FFF2-40B4-BE49-F238E27FC236}">
                          <a16:creationId xmlns:a16="http://schemas.microsoft.com/office/drawing/2014/main" id="{087FC8EA-D893-42F3-9F56-18CC2589530D}"/>
                        </a:ext>
                      </a:extLst>
                    </p:cNvPr>
                    <p:cNvSpPr/>
                    <p:nvPr/>
                  </p:nvSpPr>
                  <p:spPr>
                    <a:xfrm>
                      <a:off x="10810712" y="5160762"/>
                      <a:ext cx="266700" cy="266700"/>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1" name="Freeform: Shape 100">
                      <a:extLst>
                        <a:ext uri="{FF2B5EF4-FFF2-40B4-BE49-F238E27FC236}">
                          <a16:creationId xmlns:a16="http://schemas.microsoft.com/office/drawing/2014/main" id="{05057DCF-D7FC-408E-9CCF-13BD905173EB}"/>
                        </a:ext>
                      </a:extLst>
                    </p:cNvPr>
                    <p:cNvSpPr/>
                    <p:nvPr/>
                  </p:nvSpPr>
                  <p:spPr>
                    <a:xfrm>
                      <a:off x="10811379" y="5219647"/>
                      <a:ext cx="142876" cy="200025"/>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2" name="Freeform: Shape 101">
                      <a:extLst>
                        <a:ext uri="{FF2B5EF4-FFF2-40B4-BE49-F238E27FC236}">
                          <a16:creationId xmlns:a16="http://schemas.microsoft.com/office/drawing/2014/main" id="{56F83739-DDA6-4E39-ADBB-3E080D3A84A6}"/>
                        </a:ext>
                      </a:extLst>
                    </p:cNvPr>
                    <p:cNvSpPr/>
                    <p:nvPr/>
                  </p:nvSpPr>
                  <p:spPr>
                    <a:xfrm>
                      <a:off x="10897961" y="5536254"/>
                      <a:ext cx="114299" cy="114300"/>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3" name="Freeform: Shape 102">
                      <a:extLst>
                        <a:ext uri="{FF2B5EF4-FFF2-40B4-BE49-F238E27FC236}">
                          <a16:creationId xmlns:a16="http://schemas.microsoft.com/office/drawing/2014/main" id="{3D0D28F7-2B4F-405E-BFA9-EA1916C3FA5D}"/>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4" name="Freeform: Shape 103">
                      <a:extLst>
                        <a:ext uri="{FF2B5EF4-FFF2-40B4-BE49-F238E27FC236}">
                          <a16:creationId xmlns:a16="http://schemas.microsoft.com/office/drawing/2014/main" id="{21A21564-7FE3-45C0-8E90-85A4DB0EE1D1}"/>
                        </a:ext>
                      </a:extLst>
                    </p:cNvPr>
                    <p:cNvSpPr/>
                    <p:nvPr/>
                  </p:nvSpPr>
                  <p:spPr>
                    <a:xfrm>
                      <a:off x="10951768" y="5559152"/>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5" name="Freeform: Shape 104">
                      <a:extLst>
                        <a:ext uri="{FF2B5EF4-FFF2-40B4-BE49-F238E27FC236}">
                          <a16:creationId xmlns:a16="http://schemas.microsoft.com/office/drawing/2014/main" id="{BA8BF209-41A6-412E-9808-7DD840DBEA2E}"/>
                        </a:ext>
                      </a:extLst>
                    </p:cNvPr>
                    <p:cNvSpPr/>
                    <p:nvPr/>
                  </p:nvSpPr>
                  <p:spPr>
                    <a:xfrm>
                      <a:off x="11002736" y="5475007"/>
                      <a:ext cx="114299" cy="114300"/>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6" name="Freeform: Shape 105">
                      <a:extLst>
                        <a:ext uri="{FF2B5EF4-FFF2-40B4-BE49-F238E27FC236}">
                          <a16:creationId xmlns:a16="http://schemas.microsoft.com/office/drawing/2014/main" id="{25B61843-AE21-468E-9C48-566684194E09}"/>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7" name="Freeform: Shape 106">
                      <a:extLst>
                        <a:ext uri="{FF2B5EF4-FFF2-40B4-BE49-F238E27FC236}">
                          <a16:creationId xmlns:a16="http://schemas.microsoft.com/office/drawing/2014/main" id="{C3B96429-0285-4728-B075-1134DA7958E2}"/>
                        </a:ext>
                      </a:extLst>
                    </p:cNvPr>
                    <p:cNvSpPr/>
                    <p:nvPr/>
                  </p:nvSpPr>
                  <p:spPr>
                    <a:xfrm>
                      <a:off x="11056565" y="5498495"/>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8" name="Freeform: Shape 107">
                      <a:extLst>
                        <a:ext uri="{FF2B5EF4-FFF2-40B4-BE49-F238E27FC236}">
                          <a16:creationId xmlns:a16="http://schemas.microsoft.com/office/drawing/2014/main" id="{1AF13A24-2CCF-4FF2-AB97-3A3CA6BF722C}"/>
                        </a:ext>
                      </a:extLst>
                    </p:cNvPr>
                    <p:cNvSpPr/>
                    <p:nvPr/>
                  </p:nvSpPr>
                  <p:spPr>
                    <a:xfrm>
                      <a:off x="10793186" y="5475009"/>
                      <a:ext cx="114299" cy="114300"/>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09" name="Freeform: Shape 108">
                      <a:extLst>
                        <a:ext uri="{FF2B5EF4-FFF2-40B4-BE49-F238E27FC236}">
                          <a16:creationId xmlns:a16="http://schemas.microsoft.com/office/drawing/2014/main" id="{7DBDBEA1-FA71-4C82-9480-B7FC1FAFBBD0}"/>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0" name="Freeform: Shape 109">
                      <a:extLst>
                        <a:ext uri="{FF2B5EF4-FFF2-40B4-BE49-F238E27FC236}">
                          <a16:creationId xmlns:a16="http://schemas.microsoft.com/office/drawing/2014/main" id="{65D6A920-19F8-4F71-B2BB-78B4124593F6}"/>
                        </a:ext>
                      </a:extLst>
                    </p:cNvPr>
                    <p:cNvSpPr/>
                    <p:nvPr/>
                  </p:nvSpPr>
                  <p:spPr>
                    <a:xfrm>
                      <a:off x="10846972" y="5498431"/>
                      <a:ext cx="47625" cy="28575"/>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1" name="Freeform: Shape 110">
                      <a:extLst>
                        <a:ext uri="{FF2B5EF4-FFF2-40B4-BE49-F238E27FC236}">
                          <a16:creationId xmlns:a16="http://schemas.microsoft.com/office/drawing/2014/main" id="{DA3CDA41-ACF4-497A-831F-297DF21C9765}"/>
                        </a:ext>
                      </a:extLst>
                    </p:cNvPr>
                    <p:cNvSpPr/>
                    <p:nvPr/>
                  </p:nvSpPr>
                  <p:spPr>
                    <a:xfrm>
                      <a:off x="10944018" y="5222386"/>
                      <a:ext cx="123826"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2" name="Freeform: Shape 111">
                      <a:extLst>
                        <a:ext uri="{FF2B5EF4-FFF2-40B4-BE49-F238E27FC236}">
                          <a16:creationId xmlns:a16="http://schemas.microsoft.com/office/drawing/2014/main" id="{1381719D-E6CF-4D5C-8771-23CA18EFFB7B}"/>
                        </a:ext>
                      </a:extLst>
                    </p:cNvPr>
                    <p:cNvSpPr/>
                    <p:nvPr/>
                  </p:nvSpPr>
                  <p:spPr>
                    <a:xfrm>
                      <a:off x="10697936" y="5314907"/>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grpSp>
        </p:grpSp>
      </p:grpSp>
      <p:cxnSp>
        <p:nvCxnSpPr>
          <p:cNvPr id="69" name="Connector: Elbow 68">
            <a:extLst>
              <a:ext uri="{FF2B5EF4-FFF2-40B4-BE49-F238E27FC236}">
                <a16:creationId xmlns:a16="http://schemas.microsoft.com/office/drawing/2014/main" id="{4F5FE94F-0A09-417F-B8C0-608530BD713A}"/>
              </a:ext>
            </a:extLst>
          </p:cNvPr>
          <p:cNvCxnSpPr>
            <a:cxnSpLocks/>
            <a:stCxn id="51" idx="2"/>
            <a:endCxn id="40" idx="1"/>
          </p:cNvCxnSpPr>
          <p:nvPr/>
        </p:nvCxnSpPr>
        <p:spPr>
          <a:xfrm rot="16200000" flipH="1">
            <a:off x="7596945" y="4440367"/>
            <a:ext cx="1216884" cy="191033"/>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166">
            <a:extLst>
              <a:ext uri="{FF2B5EF4-FFF2-40B4-BE49-F238E27FC236}">
                <a16:creationId xmlns:a16="http://schemas.microsoft.com/office/drawing/2014/main" id="{97789686-66A9-4E7C-A20D-4791257A839D}"/>
              </a:ext>
            </a:extLst>
          </p:cNvPr>
          <p:cNvSpPr txBox="1"/>
          <p:nvPr/>
        </p:nvSpPr>
        <p:spPr>
          <a:xfrm>
            <a:off x="7696568" y="4241606"/>
            <a:ext cx="38758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No</a:t>
            </a:r>
          </a:p>
        </p:txBody>
      </p:sp>
      <p:sp>
        <p:nvSpPr>
          <p:cNvPr id="71" name="TextBox 158">
            <a:extLst>
              <a:ext uri="{FF2B5EF4-FFF2-40B4-BE49-F238E27FC236}">
                <a16:creationId xmlns:a16="http://schemas.microsoft.com/office/drawing/2014/main" id="{6ED5FD82-E223-440A-B637-DE0014AA9AA0}"/>
              </a:ext>
            </a:extLst>
          </p:cNvPr>
          <p:cNvSpPr txBox="1"/>
          <p:nvPr/>
        </p:nvSpPr>
        <p:spPr>
          <a:xfrm>
            <a:off x="10858238" y="2919959"/>
            <a:ext cx="385042"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Yes</a:t>
            </a:r>
          </a:p>
        </p:txBody>
      </p:sp>
      <p:cxnSp>
        <p:nvCxnSpPr>
          <p:cNvPr id="72" name="Connector: Elbow 71">
            <a:extLst>
              <a:ext uri="{FF2B5EF4-FFF2-40B4-BE49-F238E27FC236}">
                <a16:creationId xmlns:a16="http://schemas.microsoft.com/office/drawing/2014/main" id="{39A2B3B8-8161-43EF-819B-73BC894A1F0A}"/>
              </a:ext>
            </a:extLst>
          </p:cNvPr>
          <p:cNvCxnSpPr>
            <a:cxnSpLocks/>
            <a:stCxn id="41" idx="3"/>
          </p:cNvCxnSpPr>
          <p:nvPr/>
        </p:nvCxnSpPr>
        <p:spPr>
          <a:xfrm>
            <a:off x="10949766" y="3230301"/>
            <a:ext cx="361931" cy="383929"/>
          </a:xfrm>
          <a:prstGeom prst="bentConnector2">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3" name="Group 72">
            <a:extLst>
              <a:ext uri="{FF2B5EF4-FFF2-40B4-BE49-F238E27FC236}">
                <a16:creationId xmlns:a16="http://schemas.microsoft.com/office/drawing/2014/main" id="{26CA92B8-CF35-4922-AD8E-E370212ED455}"/>
              </a:ext>
            </a:extLst>
          </p:cNvPr>
          <p:cNvGrpSpPr/>
          <p:nvPr/>
        </p:nvGrpSpPr>
        <p:grpSpPr>
          <a:xfrm>
            <a:off x="5185882" y="3789471"/>
            <a:ext cx="1651964" cy="953453"/>
            <a:chOff x="5214189" y="3816648"/>
            <a:chExt cx="1651964" cy="953453"/>
          </a:xfrm>
        </p:grpSpPr>
        <p:sp>
          <p:nvSpPr>
            <p:cNvPr id="74" name="TextBox 208">
              <a:extLst>
                <a:ext uri="{FF2B5EF4-FFF2-40B4-BE49-F238E27FC236}">
                  <a16:creationId xmlns:a16="http://schemas.microsoft.com/office/drawing/2014/main" id="{2EEF66F5-0B2A-4B1E-9C3C-FB9B62FE5AEB}"/>
                </a:ext>
              </a:extLst>
            </p:cNvPr>
            <p:cNvSpPr txBox="1"/>
            <p:nvPr/>
          </p:nvSpPr>
          <p:spPr>
            <a:xfrm>
              <a:off x="5214189" y="3816648"/>
              <a:ext cx="1651964" cy="953453"/>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Fargate with ECS managed Windows  containers</a:t>
              </a:r>
            </a:p>
          </p:txBody>
        </p:sp>
        <p:grpSp>
          <p:nvGrpSpPr>
            <p:cNvPr id="75" name="Group 74">
              <a:extLst>
                <a:ext uri="{FF2B5EF4-FFF2-40B4-BE49-F238E27FC236}">
                  <a16:creationId xmlns:a16="http://schemas.microsoft.com/office/drawing/2014/main" id="{E4784430-9D7D-4F27-AA7B-1D1CEC636AC4}"/>
                </a:ext>
              </a:extLst>
            </p:cNvPr>
            <p:cNvGrpSpPr/>
            <p:nvPr/>
          </p:nvGrpSpPr>
          <p:grpSpPr>
            <a:xfrm>
              <a:off x="5366850" y="4093612"/>
              <a:ext cx="327516" cy="367117"/>
              <a:chOff x="10697936" y="5160762"/>
              <a:chExt cx="495300" cy="491407"/>
            </a:xfrm>
            <a:solidFill>
              <a:schemeClr val="tx1"/>
            </a:solidFill>
          </p:grpSpPr>
          <p:sp>
            <p:nvSpPr>
              <p:cNvPr id="76" name="Freeform: Shape 75">
                <a:extLst>
                  <a:ext uri="{FF2B5EF4-FFF2-40B4-BE49-F238E27FC236}">
                    <a16:creationId xmlns:a16="http://schemas.microsoft.com/office/drawing/2014/main" id="{1A29958C-DB37-4937-80E6-DB10B285CD0C}"/>
                  </a:ext>
                </a:extLst>
              </p:cNvPr>
              <p:cNvSpPr/>
              <p:nvPr/>
            </p:nvSpPr>
            <p:spPr>
              <a:xfrm>
                <a:off x="10810712" y="5160762"/>
                <a:ext cx="266700" cy="266699"/>
              </a:xfrm>
              <a:custGeom>
                <a:avLst/>
                <a:gdLst>
                  <a:gd name="connsiteX0" fmla="*/ 134874 w 266700"/>
                  <a:gd name="connsiteY0" fmla="*/ 266730 h 266700"/>
                  <a:gd name="connsiteX1" fmla="*/ 125349 w 266700"/>
                  <a:gd name="connsiteY1" fmla="*/ 257205 h 266700"/>
                  <a:gd name="connsiteX2" fmla="*/ 125349 w 266700"/>
                  <a:gd name="connsiteY2" fmla="*/ 130904 h 266700"/>
                  <a:gd name="connsiteX3" fmla="*/ 13621 w 266700"/>
                  <a:gd name="connsiteY3" fmla="*/ 79088 h 266700"/>
                  <a:gd name="connsiteX4" fmla="*/ 9525 w 266700"/>
                  <a:gd name="connsiteY4" fmla="*/ 79850 h 266700"/>
                  <a:gd name="connsiteX5" fmla="*/ 0 w 266700"/>
                  <a:gd name="connsiteY5" fmla="*/ 70325 h 266700"/>
                  <a:gd name="connsiteX6" fmla="*/ 8572 w 266700"/>
                  <a:gd name="connsiteY6" fmla="*/ 56799 h 266700"/>
                  <a:gd name="connsiteX7" fmla="*/ 128302 w 266700"/>
                  <a:gd name="connsiteY7" fmla="*/ 1459 h 266700"/>
                  <a:gd name="connsiteX8" fmla="*/ 140970 w 266700"/>
                  <a:gd name="connsiteY8" fmla="*/ 1459 h 266700"/>
                  <a:gd name="connsiteX9" fmla="*/ 260699 w 266700"/>
                  <a:gd name="connsiteY9" fmla="*/ 57180 h 266700"/>
                  <a:gd name="connsiteX10" fmla="*/ 269367 w 266700"/>
                  <a:gd name="connsiteY10" fmla="*/ 70706 h 266700"/>
                  <a:gd name="connsiteX11" fmla="*/ 269367 w 266700"/>
                  <a:gd name="connsiteY11" fmla="*/ 207390 h 266700"/>
                  <a:gd name="connsiteX12" fmla="*/ 244412 w 266700"/>
                  <a:gd name="connsiteY12" fmla="*/ 245490 h 266700"/>
                  <a:gd name="connsiteX13" fmla="*/ 134874 w 266700"/>
                  <a:gd name="connsiteY13" fmla="*/ 266730 h 266700"/>
                  <a:gd name="connsiteX14" fmla="*/ 32576 w 266700"/>
                  <a:gd name="connsiteY14" fmla="*/ 66705 h 266700"/>
                  <a:gd name="connsiteX15" fmla="*/ 135826 w 266700"/>
                  <a:gd name="connsiteY15" fmla="*/ 114330 h 266700"/>
                  <a:gd name="connsiteX16" fmla="*/ 144399 w 266700"/>
                  <a:gd name="connsiteY16" fmla="*/ 127761 h 266700"/>
                  <a:gd name="connsiteX17" fmla="*/ 144399 w 266700"/>
                  <a:gd name="connsiteY17" fmla="*/ 247680 h 266700"/>
                  <a:gd name="connsiteX18" fmla="*/ 236601 w 266700"/>
                  <a:gd name="connsiteY18" fmla="*/ 228630 h 266700"/>
                  <a:gd name="connsiteX19" fmla="*/ 250317 w 266700"/>
                  <a:gd name="connsiteY19" fmla="*/ 207390 h 266700"/>
                  <a:gd name="connsiteX20" fmla="*/ 250317 w 266700"/>
                  <a:gd name="connsiteY20" fmla="*/ 72992 h 266700"/>
                  <a:gd name="connsiteX21" fmla="*/ 134874 w 266700"/>
                  <a:gd name="connsiteY21" fmla="*/ 19557 h 266700"/>
                  <a:gd name="connsiteX22" fmla="*/ 9239 w 266700"/>
                  <a:gd name="connsiteY22" fmla="*/ 76802 h 266700"/>
                  <a:gd name="connsiteX23" fmla="*/ 9239 w 266700"/>
                  <a:gd name="connsiteY23" fmla="*/ 76802 h 266700"/>
                  <a:gd name="connsiteX24" fmla="*/ 133064 w 266700"/>
                  <a:gd name="connsiteY24" fmla="*/ 18509 h 266700"/>
                  <a:gd name="connsiteX25" fmla="*/ 133064 w 266700"/>
                  <a:gd name="connsiteY25" fmla="*/ 18509 h 266700"/>
                  <a:gd name="connsiteX26" fmla="*/ 136874 w 266700"/>
                  <a:gd name="connsiteY26" fmla="*/ 18509 h 266700"/>
                  <a:gd name="connsiteX27" fmla="*/ 136874 w 266700"/>
                  <a:gd name="connsiteY27" fmla="*/ 1850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700" h="266700">
                    <a:moveTo>
                      <a:pt x="134874" y="266730"/>
                    </a:moveTo>
                    <a:cubicBezTo>
                      <a:pt x="129613" y="266730"/>
                      <a:pt x="125349" y="262466"/>
                      <a:pt x="125349" y="257205"/>
                    </a:cubicBezTo>
                    <a:lnTo>
                      <a:pt x="125349" y="130904"/>
                    </a:lnTo>
                    <a:lnTo>
                      <a:pt x="13621" y="79088"/>
                    </a:lnTo>
                    <a:cubicBezTo>
                      <a:pt x="12343" y="79687"/>
                      <a:pt x="10933" y="79949"/>
                      <a:pt x="9525" y="79850"/>
                    </a:cubicBezTo>
                    <a:cubicBezTo>
                      <a:pt x="4264" y="79850"/>
                      <a:pt x="0" y="75585"/>
                      <a:pt x="0" y="70325"/>
                    </a:cubicBezTo>
                    <a:cubicBezTo>
                      <a:pt x="23" y="64544"/>
                      <a:pt x="3354" y="59287"/>
                      <a:pt x="8572" y="56799"/>
                    </a:cubicBezTo>
                    <a:lnTo>
                      <a:pt x="128302" y="1459"/>
                    </a:lnTo>
                    <a:cubicBezTo>
                      <a:pt x="132300" y="-486"/>
                      <a:pt x="136971" y="-486"/>
                      <a:pt x="140970" y="1459"/>
                    </a:cubicBezTo>
                    <a:lnTo>
                      <a:pt x="260699" y="57180"/>
                    </a:lnTo>
                    <a:cubicBezTo>
                      <a:pt x="265970" y="59623"/>
                      <a:pt x="269350" y="64896"/>
                      <a:pt x="269367" y="70706"/>
                    </a:cubicBezTo>
                    <a:lnTo>
                      <a:pt x="269367" y="207390"/>
                    </a:lnTo>
                    <a:cubicBezTo>
                      <a:pt x="269229" y="223881"/>
                      <a:pt x="259475" y="238774"/>
                      <a:pt x="244412" y="245490"/>
                    </a:cubicBezTo>
                    <a:cubicBezTo>
                      <a:pt x="209805" y="260214"/>
                      <a:pt x="172476" y="267453"/>
                      <a:pt x="134874" y="266730"/>
                    </a:cubicBezTo>
                    <a:close/>
                    <a:moveTo>
                      <a:pt x="32576" y="66705"/>
                    </a:moveTo>
                    <a:lnTo>
                      <a:pt x="135826" y="114330"/>
                    </a:lnTo>
                    <a:cubicBezTo>
                      <a:pt x="141046" y="116767"/>
                      <a:pt x="144386" y="122001"/>
                      <a:pt x="144399" y="127761"/>
                    </a:cubicBezTo>
                    <a:lnTo>
                      <a:pt x="144399" y="247680"/>
                    </a:lnTo>
                    <a:cubicBezTo>
                      <a:pt x="176083" y="247422"/>
                      <a:pt x="207409" y="240950"/>
                      <a:pt x="236601" y="228630"/>
                    </a:cubicBezTo>
                    <a:cubicBezTo>
                      <a:pt x="244978" y="224893"/>
                      <a:pt x="250358" y="216562"/>
                      <a:pt x="250317" y="207390"/>
                    </a:cubicBezTo>
                    <a:lnTo>
                      <a:pt x="250317" y="72992"/>
                    </a:lnTo>
                    <a:lnTo>
                      <a:pt x="134874" y="19557"/>
                    </a:lnTo>
                    <a:close/>
                    <a:moveTo>
                      <a:pt x="9239" y="76802"/>
                    </a:moveTo>
                    <a:lnTo>
                      <a:pt x="9239" y="76802"/>
                    </a:lnTo>
                    <a:close/>
                    <a:moveTo>
                      <a:pt x="133064" y="18509"/>
                    </a:moveTo>
                    <a:lnTo>
                      <a:pt x="133064" y="18509"/>
                    </a:lnTo>
                    <a:close/>
                    <a:moveTo>
                      <a:pt x="136874" y="18509"/>
                    </a:moveTo>
                    <a:lnTo>
                      <a:pt x="136874" y="1850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7" name="Freeform: Shape 76">
                <a:extLst>
                  <a:ext uri="{FF2B5EF4-FFF2-40B4-BE49-F238E27FC236}">
                    <a16:creationId xmlns:a16="http://schemas.microsoft.com/office/drawing/2014/main" id="{6CAD1C56-4264-40E6-BCC8-BAD199561581}"/>
                  </a:ext>
                </a:extLst>
              </p:cNvPr>
              <p:cNvSpPr/>
              <p:nvPr/>
            </p:nvSpPr>
            <p:spPr>
              <a:xfrm>
                <a:off x="10811379" y="5219632"/>
                <a:ext cx="142875" cy="200024"/>
              </a:xfrm>
              <a:custGeom>
                <a:avLst/>
                <a:gdLst>
                  <a:gd name="connsiteX0" fmla="*/ 134207 w 142875"/>
                  <a:gd name="connsiteY0" fmla="*/ 207861 h 200025"/>
                  <a:gd name="connsiteX1" fmla="*/ 60770 w 142875"/>
                  <a:gd name="connsiteY1" fmla="*/ 199384 h 200025"/>
                  <a:gd name="connsiteX2" fmla="*/ 56102 w 142875"/>
                  <a:gd name="connsiteY2" fmla="*/ 198336 h 200025"/>
                  <a:gd name="connsiteX3" fmla="*/ 47339 w 142875"/>
                  <a:gd name="connsiteY3" fmla="*/ 195860 h 200025"/>
                  <a:gd name="connsiteX4" fmla="*/ 32195 w 142875"/>
                  <a:gd name="connsiteY4" fmla="*/ 190526 h 200025"/>
                  <a:gd name="connsiteX5" fmla="*/ 29432 w 142875"/>
                  <a:gd name="connsiteY5" fmla="*/ 189288 h 200025"/>
                  <a:gd name="connsiteX6" fmla="*/ 28384 w 142875"/>
                  <a:gd name="connsiteY6" fmla="*/ 189288 h 200025"/>
                  <a:gd name="connsiteX7" fmla="*/ 27432 w 142875"/>
                  <a:gd name="connsiteY7" fmla="*/ 188811 h 200025"/>
                  <a:gd name="connsiteX8" fmla="*/ 24479 w 142875"/>
                  <a:gd name="connsiteY8" fmla="*/ 187478 h 200025"/>
                  <a:gd name="connsiteX9" fmla="*/ 19621 w 142875"/>
                  <a:gd name="connsiteY9" fmla="*/ 185001 h 200025"/>
                  <a:gd name="connsiteX10" fmla="*/ 18574 w 142875"/>
                  <a:gd name="connsiteY10" fmla="*/ 184335 h 200025"/>
                  <a:gd name="connsiteX11" fmla="*/ 14002 w 142875"/>
                  <a:gd name="connsiteY11" fmla="*/ 180906 h 200025"/>
                  <a:gd name="connsiteX12" fmla="*/ 11430 w 142875"/>
                  <a:gd name="connsiteY12" fmla="*/ 178429 h 200025"/>
                  <a:gd name="connsiteX13" fmla="*/ 10382 w 142875"/>
                  <a:gd name="connsiteY13" fmla="*/ 176429 h 200025"/>
                  <a:gd name="connsiteX14" fmla="*/ 0 w 142875"/>
                  <a:gd name="connsiteY14" fmla="*/ 148616 h 200025"/>
                  <a:gd name="connsiteX15" fmla="*/ 0 w 142875"/>
                  <a:gd name="connsiteY15" fmla="*/ 11456 h 200025"/>
                  <a:gd name="connsiteX16" fmla="*/ 5906 w 142875"/>
                  <a:gd name="connsiteY16" fmla="*/ 1359 h 200025"/>
                  <a:gd name="connsiteX17" fmla="*/ 16955 w 142875"/>
                  <a:gd name="connsiteY17" fmla="*/ 1359 h 200025"/>
                  <a:gd name="connsiteX18" fmla="*/ 135160 w 142875"/>
                  <a:gd name="connsiteY18" fmla="*/ 55461 h 200025"/>
                  <a:gd name="connsiteX19" fmla="*/ 143732 w 142875"/>
                  <a:gd name="connsiteY19" fmla="*/ 68892 h 200025"/>
                  <a:gd name="connsiteX20" fmla="*/ 143732 w 142875"/>
                  <a:gd name="connsiteY20" fmla="*/ 198336 h 200025"/>
                  <a:gd name="connsiteX21" fmla="*/ 134207 w 142875"/>
                  <a:gd name="connsiteY21" fmla="*/ 207861 h 200025"/>
                  <a:gd name="connsiteX22" fmla="*/ 35719 w 142875"/>
                  <a:gd name="connsiteY22" fmla="*/ 171190 h 200025"/>
                  <a:gd name="connsiteX23" fmla="*/ 35719 w 142875"/>
                  <a:gd name="connsiteY23" fmla="*/ 171190 h 200025"/>
                  <a:gd name="connsiteX24" fmla="*/ 39053 w 142875"/>
                  <a:gd name="connsiteY24" fmla="*/ 172619 h 200025"/>
                  <a:gd name="connsiteX25" fmla="*/ 52578 w 142875"/>
                  <a:gd name="connsiteY25" fmla="*/ 177381 h 200025"/>
                  <a:gd name="connsiteX26" fmla="*/ 60770 w 142875"/>
                  <a:gd name="connsiteY26" fmla="*/ 179667 h 200025"/>
                  <a:gd name="connsiteX27" fmla="*/ 65246 w 142875"/>
                  <a:gd name="connsiteY27" fmla="*/ 180906 h 200025"/>
                  <a:gd name="connsiteX28" fmla="*/ 124682 w 142875"/>
                  <a:gd name="connsiteY28" fmla="*/ 188811 h 200025"/>
                  <a:gd name="connsiteX29" fmla="*/ 124682 w 142875"/>
                  <a:gd name="connsiteY29" fmla="*/ 72035 h 200025"/>
                  <a:gd name="connsiteX30" fmla="*/ 18764 w 142875"/>
                  <a:gd name="connsiteY30" fmla="*/ 22886 h 200025"/>
                  <a:gd name="connsiteX31" fmla="*/ 18764 w 142875"/>
                  <a:gd name="connsiteY31" fmla="*/ 148616 h 200025"/>
                  <a:gd name="connsiteX32" fmla="*/ 24384 w 142875"/>
                  <a:gd name="connsiteY32" fmla="*/ 163761 h 200025"/>
                  <a:gd name="connsiteX33" fmla="*/ 25241 w 142875"/>
                  <a:gd name="connsiteY33" fmla="*/ 164713 h 200025"/>
                  <a:gd name="connsiteX34" fmla="*/ 26289 w 142875"/>
                  <a:gd name="connsiteY34" fmla="*/ 165761 h 200025"/>
                  <a:gd name="connsiteX35" fmla="*/ 29146 w 142875"/>
                  <a:gd name="connsiteY35" fmla="*/ 167952 h 200025"/>
                  <a:gd name="connsiteX36" fmla="*/ 29146 w 142875"/>
                  <a:gd name="connsiteY36" fmla="*/ 167952 h 200025"/>
                  <a:gd name="connsiteX37" fmla="*/ 32385 w 142875"/>
                  <a:gd name="connsiteY37" fmla="*/ 169571 h 200025"/>
                  <a:gd name="connsiteX38" fmla="*/ 8572 w 142875"/>
                  <a:gd name="connsiteY38" fmla="*/ 18123 h 200025"/>
                  <a:gd name="connsiteX39" fmla="*/ 8572 w 142875"/>
                  <a:gd name="connsiteY39" fmla="*/ 1812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875" h="200025">
                    <a:moveTo>
                      <a:pt x="134207" y="207861"/>
                    </a:moveTo>
                    <a:cubicBezTo>
                      <a:pt x="109473" y="208062"/>
                      <a:pt x="84808" y="205215"/>
                      <a:pt x="60770" y="199384"/>
                    </a:cubicBezTo>
                    <a:lnTo>
                      <a:pt x="56102" y="198336"/>
                    </a:lnTo>
                    <a:lnTo>
                      <a:pt x="47339" y="195860"/>
                    </a:lnTo>
                    <a:cubicBezTo>
                      <a:pt x="41720" y="194050"/>
                      <a:pt x="36671" y="192240"/>
                      <a:pt x="32195" y="190526"/>
                    </a:cubicBezTo>
                    <a:lnTo>
                      <a:pt x="29432" y="189288"/>
                    </a:lnTo>
                    <a:lnTo>
                      <a:pt x="28384" y="189288"/>
                    </a:lnTo>
                    <a:lnTo>
                      <a:pt x="27432" y="188811"/>
                    </a:lnTo>
                    <a:lnTo>
                      <a:pt x="24479" y="187478"/>
                    </a:lnTo>
                    <a:cubicBezTo>
                      <a:pt x="22765" y="186716"/>
                      <a:pt x="21145" y="185859"/>
                      <a:pt x="19621" y="185001"/>
                    </a:cubicBezTo>
                    <a:cubicBezTo>
                      <a:pt x="19239" y="184836"/>
                      <a:pt x="18885" y="184611"/>
                      <a:pt x="18574" y="184335"/>
                    </a:cubicBezTo>
                    <a:cubicBezTo>
                      <a:pt x="16972" y="183300"/>
                      <a:pt x="15444" y="182154"/>
                      <a:pt x="14002" y="180906"/>
                    </a:cubicBezTo>
                    <a:cubicBezTo>
                      <a:pt x="13072" y="180158"/>
                      <a:pt x="12212" y="179330"/>
                      <a:pt x="11430" y="178429"/>
                    </a:cubicBezTo>
                    <a:lnTo>
                      <a:pt x="10382" y="176429"/>
                    </a:lnTo>
                    <a:cubicBezTo>
                      <a:pt x="3719" y="168691"/>
                      <a:pt x="37" y="158828"/>
                      <a:pt x="0" y="148616"/>
                    </a:cubicBezTo>
                    <a:lnTo>
                      <a:pt x="0" y="11456"/>
                    </a:lnTo>
                    <a:cubicBezTo>
                      <a:pt x="102" y="7299"/>
                      <a:pt x="2333" y="3486"/>
                      <a:pt x="5906" y="1359"/>
                    </a:cubicBezTo>
                    <a:cubicBezTo>
                      <a:pt x="9366" y="-453"/>
                      <a:pt x="13494" y="-453"/>
                      <a:pt x="16955" y="1359"/>
                    </a:cubicBezTo>
                    <a:lnTo>
                      <a:pt x="135160" y="55461"/>
                    </a:lnTo>
                    <a:cubicBezTo>
                      <a:pt x="140379" y="57898"/>
                      <a:pt x="143719" y="63132"/>
                      <a:pt x="143732" y="68892"/>
                    </a:cubicBezTo>
                    <a:lnTo>
                      <a:pt x="143732" y="198336"/>
                    </a:lnTo>
                    <a:cubicBezTo>
                      <a:pt x="143732" y="203597"/>
                      <a:pt x="139468" y="207861"/>
                      <a:pt x="134207" y="207861"/>
                    </a:cubicBezTo>
                    <a:close/>
                    <a:moveTo>
                      <a:pt x="35719" y="171190"/>
                    </a:moveTo>
                    <a:lnTo>
                      <a:pt x="35719" y="171190"/>
                    </a:lnTo>
                    <a:lnTo>
                      <a:pt x="39053" y="172619"/>
                    </a:lnTo>
                    <a:cubicBezTo>
                      <a:pt x="42767" y="173952"/>
                      <a:pt x="47434" y="175667"/>
                      <a:pt x="52578" y="177381"/>
                    </a:cubicBezTo>
                    <a:lnTo>
                      <a:pt x="60770" y="179667"/>
                    </a:lnTo>
                    <a:lnTo>
                      <a:pt x="65246" y="180906"/>
                    </a:lnTo>
                    <a:cubicBezTo>
                      <a:pt x="84720" y="185651"/>
                      <a:pt x="104645" y="188301"/>
                      <a:pt x="124682" y="188811"/>
                    </a:cubicBezTo>
                    <a:lnTo>
                      <a:pt x="124682" y="72035"/>
                    </a:lnTo>
                    <a:lnTo>
                      <a:pt x="18764" y="22886"/>
                    </a:lnTo>
                    <a:lnTo>
                      <a:pt x="18764" y="148616"/>
                    </a:lnTo>
                    <a:cubicBezTo>
                      <a:pt x="18749" y="154177"/>
                      <a:pt x="20745" y="159555"/>
                      <a:pt x="24384" y="163761"/>
                    </a:cubicBezTo>
                    <a:lnTo>
                      <a:pt x="25241" y="164713"/>
                    </a:lnTo>
                    <a:lnTo>
                      <a:pt x="26289" y="165761"/>
                    </a:lnTo>
                    <a:lnTo>
                      <a:pt x="29146" y="167952"/>
                    </a:lnTo>
                    <a:lnTo>
                      <a:pt x="29146" y="167952"/>
                    </a:lnTo>
                    <a:lnTo>
                      <a:pt x="32385" y="169571"/>
                    </a:lnTo>
                    <a:close/>
                    <a:moveTo>
                      <a:pt x="8572" y="18123"/>
                    </a:moveTo>
                    <a:lnTo>
                      <a:pt x="8572" y="181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8" name="Freeform: Shape 77">
                <a:extLst>
                  <a:ext uri="{FF2B5EF4-FFF2-40B4-BE49-F238E27FC236}">
                    <a16:creationId xmlns:a16="http://schemas.microsoft.com/office/drawing/2014/main" id="{62014D16-3EB1-4B81-9E22-A196210E2989}"/>
                  </a:ext>
                </a:extLst>
              </p:cNvPr>
              <p:cNvSpPr/>
              <p:nvPr/>
            </p:nvSpPr>
            <p:spPr>
              <a:xfrm>
                <a:off x="10897961" y="5536254"/>
                <a:ext cx="114301" cy="114299"/>
              </a:xfrm>
              <a:custGeom>
                <a:avLst/>
                <a:gdLst>
                  <a:gd name="connsiteX0" fmla="*/ 57150 w 114300"/>
                  <a:gd name="connsiteY0" fmla="*/ 119838 h 114300"/>
                  <a:gd name="connsiteX1" fmla="*/ 51435 w 114300"/>
                  <a:gd name="connsiteY1" fmla="*/ 118505 h 114300"/>
                  <a:gd name="connsiteX2" fmla="*/ 7049 w 114300"/>
                  <a:gd name="connsiteY2" fmla="*/ 99455 h 114300"/>
                  <a:gd name="connsiteX3" fmla="*/ 0 w 114300"/>
                  <a:gd name="connsiteY3" fmla="*/ 88692 h 114300"/>
                  <a:gd name="connsiteX4" fmla="*/ 0 w 114300"/>
                  <a:gd name="connsiteY4" fmla="*/ 30684 h 114300"/>
                  <a:gd name="connsiteX5" fmla="*/ 6477 w 114300"/>
                  <a:gd name="connsiteY5" fmla="*/ 20302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0684 h 114300"/>
                  <a:gd name="connsiteX10" fmla="*/ 114300 w 114300"/>
                  <a:gd name="connsiteY10" fmla="*/ 88692 h 114300"/>
                  <a:gd name="connsiteX11" fmla="*/ 107823 w 114300"/>
                  <a:gd name="connsiteY11" fmla="*/ 99169 h 114300"/>
                  <a:gd name="connsiteX12" fmla="*/ 62294 w 114300"/>
                  <a:gd name="connsiteY12" fmla="*/ 118791 h 114300"/>
                  <a:gd name="connsiteX13" fmla="*/ 57150 w 114300"/>
                  <a:gd name="connsiteY13" fmla="*/ 119838 h 114300"/>
                  <a:gd name="connsiteX14" fmla="*/ 54769 w 114300"/>
                  <a:gd name="connsiteY14" fmla="*/ 100788 h 114300"/>
                  <a:gd name="connsiteX15" fmla="*/ 54007 w 114300"/>
                  <a:gd name="connsiteY15" fmla="*/ 100788 h 114300"/>
                  <a:gd name="connsiteX16" fmla="*/ 58960 w 114300"/>
                  <a:gd name="connsiteY16" fmla="*/ 100788 h 114300"/>
                  <a:gd name="connsiteX17" fmla="*/ 59531 w 114300"/>
                  <a:gd name="connsiteY17" fmla="*/ 100788 h 114300"/>
                  <a:gd name="connsiteX18" fmla="*/ 19050 w 114300"/>
                  <a:gd name="connsiteY18" fmla="*/ 83834 h 114300"/>
                  <a:gd name="connsiteX19" fmla="*/ 57150 w 114300"/>
                  <a:gd name="connsiteY19" fmla="*/ 100217 h 114300"/>
                  <a:gd name="connsiteX20" fmla="*/ 95250 w 114300"/>
                  <a:gd name="connsiteY20" fmla="*/ 83834 h 114300"/>
                  <a:gd name="connsiteX21" fmla="*/ 95250 w 114300"/>
                  <a:gd name="connsiteY21" fmla="*/ 35542 h 114300"/>
                  <a:gd name="connsiteX22" fmla="*/ 57150 w 114300"/>
                  <a:gd name="connsiteY22" fmla="*/ 19254 h 114300"/>
                  <a:gd name="connsiteX23" fmla="*/ 19050 w 114300"/>
                  <a:gd name="connsiteY23" fmla="*/ 35542 h 114300"/>
                  <a:gd name="connsiteX24" fmla="*/ 54483 w 114300"/>
                  <a:gd name="connsiteY24" fmla="*/ 18111 h 114300"/>
                  <a:gd name="connsiteX25" fmla="*/ 55054 w 114300"/>
                  <a:gd name="connsiteY25" fmla="*/ 181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19838"/>
                    </a:moveTo>
                    <a:cubicBezTo>
                      <a:pt x="55165" y="119862"/>
                      <a:pt x="53204" y="119404"/>
                      <a:pt x="51435" y="118505"/>
                    </a:cubicBezTo>
                    <a:lnTo>
                      <a:pt x="7049" y="99455"/>
                    </a:lnTo>
                    <a:cubicBezTo>
                      <a:pt x="2796" y="97555"/>
                      <a:pt x="42" y="93349"/>
                      <a:pt x="0" y="88692"/>
                    </a:cubicBezTo>
                    <a:lnTo>
                      <a:pt x="0" y="30684"/>
                    </a:lnTo>
                    <a:cubicBezTo>
                      <a:pt x="14" y="26275"/>
                      <a:pt x="2523" y="22254"/>
                      <a:pt x="6477" y="20302"/>
                    </a:cubicBezTo>
                    <a:lnTo>
                      <a:pt x="51816" y="1252"/>
                    </a:lnTo>
                    <a:cubicBezTo>
                      <a:pt x="55210" y="-417"/>
                      <a:pt x="59186" y="-417"/>
                      <a:pt x="62579" y="1252"/>
                    </a:cubicBezTo>
                    <a:lnTo>
                      <a:pt x="106966" y="20302"/>
                    </a:lnTo>
                    <a:cubicBezTo>
                      <a:pt x="111208" y="22059"/>
                      <a:pt x="114062" y="26099"/>
                      <a:pt x="114300" y="30684"/>
                    </a:cubicBezTo>
                    <a:lnTo>
                      <a:pt x="114300" y="88692"/>
                    </a:lnTo>
                    <a:cubicBezTo>
                      <a:pt x="114277" y="93122"/>
                      <a:pt x="111776" y="97168"/>
                      <a:pt x="107823" y="99169"/>
                    </a:cubicBezTo>
                    <a:lnTo>
                      <a:pt x="62294" y="118791"/>
                    </a:lnTo>
                    <a:cubicBezTo>
                      <a:pt x="60688" y="119548"/>
                      <a:pt x="58924" y="119907"/>
                      <a:pt x="57150" y="119838"/>
                    </a:cubicBezTo>
                    <a:close/>
                    <a:moveTo>
                      <a:pt x="54769" y="100788"/>
                    </a:moveTo>
                    <a:cubicBezTo>
                      <a:pt x="54517" y="100737"/>
                      <a:pt x="54258" y="100737"/>
                      <a:pt x="54007" y="100788"/>
                    </a:cubicBezTo>
                    <a:close/>
                    <a:moveTo>
                      <a:pt x="58960" y="100788"/>
                    </a:moveTo>
                    <a:lnTo>
                      <a:pt x="59531" y="100788"/>
                    </a:lnTo>
                    <a:close/>
                    <a:moveTo>
                      <a:pt x="19050" y="83834"/>
                    </a:moveTo>
                    <a:lnTo>
                      <a:pt x="57150" y="100217"/>
                    </a:lnTo>
                    <a:lnTo>
                      <a:pt x="95250" y="83834"/>
                    </a:lnTo>
                    <a:lnTo>
                      <a:pt x="95250" y="35542"/>
                    </a:lnTo>
                    <a:lnTo>
                      <a:pt x="57150" y="19254"/>
                    </a:lnTo>
                    <a:lnTo>
                      <a:pt x="19050" y="35542"/>
                    </a:lnTo>
                    <a:close/>
                    <a:moveTo>
                      <a:pt x="54483" y="18111"/>
                    </a:moveTo>
                    <a:lnTo>
                      <a:pt x="55054" y="181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9" name="Freeform: Shape 78">
                <a:extLst>
                  <a:ext uri="{FF2B5EF4-FFF2-40B4-BE49-F238E27FC236}">
                    <a16:creationId xmlns:a16="http://schemas.microsoft.com/office/drawing/2014/main" id="{1CAF6FB0-FF84-40F5-94C6-9F098B7ABE40}"/>
                  </a:ext>
                </a:extLst>
              </p:cNvPr>
              <p:cNvSpPr/>
              <p:nvPr/>
            </p:nvSpPr>
            <p:spPr>
              <a:xfrm>
                <a:off x="10897961" y="5556919"/>
                <a:ext cx="66675" cy="95250"/>
              </a:xfrm>
              <a:custGeom>
                <a:avLst/>
                <a:gdLst>
                  <a:gd name="connsiteX0" fmla="*/ 56102 w 66675"/>
                  <a:gd name="connsiteY0" fmla="*/ 99173 h 95250"/>
                  <a:gd name="connsiteX1" fmla="*/ 51340 w 66675"/>
                  <a:gd name="connsiteY1" fmla="*/ 98030 h 95250"/>
                  <a:gd name="connsiteX2" fmla="*/ 7049 w 66675"/>
                  <a:gd name="connsiteY2" fmla="*/ 78980 h 95250"/>
                  <a:gd name="connsiteX3" fmla="*/ 0 w 66675"/>
                  <a:gd name="connsiteY3" fmla="*/ 68026 h 95250"/>
                  <a:gd name="connsiteX4" fmla="*/ 0 w 66675"/>
                  <a:gd name="connsiteY4" fmla="*/ 10114 h 95250"/>
                  <a:gd name="connsiteX5" fmla="*/ 4953 w 66675"/>
                  <a:gd name="connsiteY5" fmla="*/ 1351 h 95250"/>
                  <a:gd name="connsiteX6" fmla="*/ 15145 w 66675"/>
                  <a:gd name="connsiteY6" fmla="*/ 1351 h 95250"/>
                  <a:gd name="connsiteX7" fmla="*/ 59531 w 66675"/>
                  <a:gd name="connsiteY7" fmla="*/ 20401 h 95250"/>
                  <a:gd name="connsiteX8" fmla="*/ 66675 w 66675"/>
                  <a:gd name="connsiteY8" fmla="*/ 30688 h 95250"/>
                  <a:gd name="connsiteX9" fmla="*/ 66675 w 66675"/>
                  <a:gd name="connsiteY9" fmla="*/ 88600 h 95250"/>
                  <a:gd name="connsiteX10" fmla="*/ 56487 w 66675"/>
                  <a:gd name="connsiteY10" fmla="*/ 99173 h 95250"/>
                  <a:gd name="connsiteX11" fmla="*/ 56102 w 66675"/>
                  <a:gd name="connsiteY11" fmla="*/ 99173 h 95250"/>
                  <a:gd name="connsiteX12" fmla="*/ 19050 w 66675"/>
                  <a:gd name="connsiteY12" fmla="*/ 63168 h 95250"/>
                  <a:gd name="connsiteX13" fmla="*/ 47625 w 66675"/>
                  <a:gd name="connsiteY13" fmla="*/ 75455 h 95250"/>
                  <a:gd name="connsiteX14" fmla="*/ 47625 w 66675"/>
                  <a:gd name="connsiteY14" fmla="*/ 35546 h 95250"/>
                  <a:gd name="connsiteX15" fmla="*/ 19050 w 66675"/>
                  <a:gd name="connsiteY15" fmla="*/ 229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9173"/>
                    </a:moveTo>
                    <a:cubicBezTo>
                      <a:pt x="54447" y="99170"/>
                      <a:pt x="52816" y="98778"/>
                      <a:pt x="51340" y="98030"/>
                    </a:cubicBezTo>
                    <a:lnTo>
                      <a:pt x="7049" y="78980"/>
                    </a:lnTo>
                    <a:cubicBezTo>
                      <a:pt x="2766" y="77013"/>
                      <a:pt x="15" y="72738"/>
                      <a:pt x="0" y="68026"/>
                    </a:cubicBezTo>
                    <a:lnTo>
                      <a:pt x="0" y="10114"/>
                    </a:lnTo>
                    <a:cubicBezTo>
                      <a:pt x="116" y="6558"/>
                      <a:pt x="1966" y="3284"/>
                      <a:pt x="4953" y="1351"/>
                    </a:cubicBezTo>
                    <a:cubicBezTo>
                      <a:pt x="8112" y="-450"/>
                      <a:pt x="11986" y="-450"/>
                      <a:pt x="15145" y="1351"/>
                    </a:cubicBezTo>
                    <a:lnTo>
                      <a:pt x="59531" y="20401"/>
                    </a:lnTo>
                    <a:cubicBezTo>
                      <a:pt x="63669" y="22199"/>
                      <a:pt x="66435" y="26182"/>
                      <a:pt x="66675" y="30688"/>
                    </a:cubicBezTo>
                    <a:lnTo>
                      <a:pt x="66675" y="88600"/>
                    </a:lnTo>
                    <a:cubicBezTo>
                      <a:pt x="66781" y="94333"/>
                      <a:pt x="62220" y="99066"/>
                      <a:pt x="56487" y="99173"/>
                    </a:cubicBezTo>
                    <a:cubicBezTo>
                      <a:pt x="56359" y="99175"/>
                      <a:pt x="56230" y="99175"/>
                      <a:pt x="56102" y="99173"/>
                    </a:cubicBezTo>
                    <a:close/>
                    <a:moveTo>
                      <a:pt x="19050" y="63168"/>
                    </a:moveTo>
                    <a:lnTo>
                      <a:pt x="47625" y="75455"/>
                    </a:lnTo>
                    <a:lnTo>
                      <a:pt x="47625" y="35546"/>
                    </a:lnTo>
                    <a:lnTo>
                      <a:pt x="19050" y="2297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0" name="Freeform: Shape 79">
                <a:extLst>
                  <a:ext uri="{FF2B5EF4-FFF2-40B4-BE49-F238E27FC236}">
                    <a16:creationId xmlns:a16="http://schemas.microsoft.com/office/drawing/2014/main" id="{51A8494D-2F9F-432D-BC74-1F8E03FA48D3}"/>
                  </a:ext>
                </a:extLst>
              </p:cNvPr>
              <p:cNvSpPr/>
              <p:nvPr/>
            </p:nvSpPr>
            <p:spPr>
              <a:xfrm>
                <a:off x="10951768" y="5559152"/>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1" name="Freeform: Shape 80">
                <a:extLst>
                  <a:ext uri="{FF2B5EF4-FFF2-40B4-BE49-F238E27FC236}">
                    <a16:creationId xmlns:a16="http://schemas.microsoft.com/office/drawing/2014/main" id="{0A5AC75E-6D4D-440D-B5E0-0867A881B5AC}"/>
                  </a:ext>
                </a:extLst>
              </p:cNvPr>
              <p:cNvSpPr/>
              <p:nvPr/>
            </p:nvSpPr>
            <p:spPr>
              <a:xfrm>
                <a:off x="11002736" y="5475009"/>
                <a:ext cx="114301" cy="114299"/>
              </a:xfrm>
              <a:custGeom>
                <a:avLst/>
                <a:gdLst>
                  <a:gd name="connsiteX0" fmla="*/ 57150 w 114300"/>
                  <a:gd name="connsiteY0" fmla="*/ 120410 h 114300"/>
                  <a:gd name="connsiteX1" fmla="*/ 51435 w 114300"/>
                  <a:gd name="connsiteY1" fmla="*/ 118981 h 114300"/>
                  <a:gd name="connsiteX2" fmla="*/ 7049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4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9"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4"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2" name="Freeform: Shape 81">
                <a:extLst>
                  <a:ext uri="{FF2B5EF4-FFF2-40B4-BE49-F238E27FC236}">
                    <a16:creationId xmlns:a16="http://schemas.microsoft.com/office/drawing/2014/main" id="{F6C420E5-4709-4AE3-881E-F5C3AA78C372}"/>
                  </a:ext>
                </a:extLst>
              </p:cNvPr>
              <p:cNvSpPr/>
              <p:nvPr/>
            </p:nvSpPr>
            <p:spPr>
              <a:xfrm>
                <a:off x="11002736" y="5496218"/>
                <a:ext cx="66675" cy="95250"/>
              </a:xfrm>
              <a:custGeom>
                <a:avLst/>
                <a:gdLst>
                  <a:gd name="connsiteX0" fmla="*/ 56102 w 66675"/>
                  <a:gd name="connsiteY0" fmla="*/ 98914 h 95250"/>
                  <a:gd name="connsiteX1" fmla="*/ 51340 w 66675"/>
                  <a:gd name="connsiteY1" fmla="*/ 97771 h 95250"/>
                  <a:gd name="connsiteX2" fmla="*/ 7049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9"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3" name="Freeform: Shape 82">
                <a:extLst>
                  <a:ext uri="{FF2B5EF4-FFF2-40B4-BE49-F238E27FC236}">
                    <a16:creationId xmlns:a16="http://schemas.microsoft.com/office/drawing/2014/main" id="{34522359-5752-41E7-8EE9-DA5A6E852581}"/>
                  </a:ext>
                </a:extLst>
              </p:cNvPr>
              <p:cNvSpPr/>
              <p:nvPr/>
            </p:nvSpPr>
            <p:spPr>
              <a:xfrm>
                <a:off x="11056566" y="5498495"/>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4" name="Freeform: Shape 83">
                <a:extLst>
                  <a:ext uri="{FF2B5EF4-FFF2-40B4-BE49-F238E27FC236}">
                    <a16:creationId xmlns:a16="http://schemas.microsoft.com/office/drawing/2014/main" id="{F80EAA2D-53C1-444D-AA7D-519CD6C1E2FA}"/>
                  </a:ext>
                </a:extLst>
              </p:cNvPr>
              <p:cNvSpPr/>
              <p:nvPr/>
            </p:nvSpPr>
            <p:spPr>
              <a:xfrm>
                <a:off x="10793186" y="5475009"/>
                <a:ext cx="114301" cy="114299"/>
              </a:xfrm>
              <a:custGeom>
                <a:avLst/>
                <a:gdLst>
                  <a:gd name="connsiteX0" fmla="*/ 57150 w 114300"/>
                  <a:gd name="connsiteY0" fmla="*/ 120410 h 114300"/>
                  <a:gd name="connsiteX1" fmla="*/ 51435 w 114300"/>
                  <a:gd name="connsiteY1" fmla="*/ 118981 h 114300"/>
                  <a:gd name="connsiteX2" fmla="*/ 7048 w 114300"/>
                  <a:gd name="connsiteY2" fmla="*/ 99931 h 114300"/>
                  <a:gd name="connsiteX3" fmla="*/ 0 w 114300"/>
                  <a:gd name="connsiteY3" fmla="*/ 89263 h 114300"/>
                  <a:gd name="connsiteX4" fmla="*/ 0 w 114300"/>
                  <a:gd name="connsiteY4" fmla="*/ 31256 h 114300"/>
                  <a:gd name="connsiteX5" fmla="*/ 6477 w 114300"/>
                  <a:gd name="connsiteY5" fmla="*/ 20778 h 114300"/>
                  <a:gd name="connsiteX6" fmla="*/ 51816 w 114300"/>
                  <a:gd name="connsiteY6" fmla="*/ 1252 h 114300"/>
                  <a:gd name="connsiteX7" fmla="*/ 62579 w 114300"/>
                  <a:gd name="connsiteY7" fmla="*/ 1252 h 114300"/>
                  <a:gd name="connsiteX8" fmla="*/ 106966 w 114300"/>
                  <a:gd name="connsiteY8" fmla="*/ 20302 h 114300"/>
                  <a:gd name="connsiteX9" fmla="*/ 114300 w 114300"/>
                  <a:gd name="connsiteY9" fmla="*/ 31256 h 114300"/>
                  <a:gd name="connsiteX10" fmla="*/ 114300 w 114300"/>
                  <a:gd name="connsiteY10" fmla="*/ 89263 h 114300"/>
                  <a:gd name="connsiteX11" fmla="*/ 107823 w 114300"/>
                  <a:gd name="connsiteY11" fmla="*/ 99645 h 114300"/>
                  <a:gd name="connsiteX12" fmla="*/ 62294 w 114300"/>
                  <a:gd name="connsiteY12" fmla="*/ 119267 h 114300"/>
                  <a:gd name="connsiteX13" fmla="*/ 57150 w 114300"/>
                  <a:gd name="connsiteY13" fmla="*/ 120410 h 114300"/>
                  <a:gd name="connsiteX14" fmla="*/ 54769 w 114300"/>
                  <a:gd name="connsiteY14" fmla="*/ 101360 h 114300"/>
                  <a:gd name="connsiteX15" fmla="*/ 54007 w 114300"/>
                  <a:gd name="connsiteY15" fmla="*/ 101360 h 114300"/>
                  <a:gd name="connsiteX16" fmla="*/ 58960 w 114300"/>
                  <a:gd name="connsiteY16" fmla="*/ 101360 h 114300"/>
                  <a:gd name="connsiteX17" fmla="*/ 59531 w 114300"/>
                  <a:gd name="connsiteY17" fmla="*/ 101360 h 114300"/>
                  <a:gd name="connsiteX18" fmla="*/ 19050 w 114300"/>
                  <a:gd name="connsiteY18" fmla="*/ 84405 h 114300"/>
                  <a:gd name="connsiteX19" fmla="*/ 57150 w 114300"/>
                  <a:gd name="connsiteY19" fmla="*/ 100693 h 114300"/>
                  <a:gd name="connsiteX20" fmla="*/ 95250 w 114300"/>
                  <a:gd name="connsiteY20" fmla="*/ 84405 h 114300"/>
                  <a:gd name="connsiteX21" fmla="*/ 95250 w 114300"/>
                  <a:gd name="connsiteY21" fmla="*/ 36114 h 114300"/>
                  <a:gd name="connsiteX22" fmla="*/ 57150 w 114300"/>
                  <a:gd name="connsiteY22" fmla="*/ 19731 h 114300"/>
                  <a:gd name="connsiteX23" fmla="*/ 19050 w 114300"/>
                  <a:gd name="connsiteY23" fmla="*/ 36114 h 114300"/>
                  <a:gd name="connsiteX24" fmla="*/ 54483 w 114300"/>
                  <a:gd name="connsiteY24" fmla="*/ 19159 h 114300"/>
                  <a:gd name="connsiteX25" fmla="*/ 55055 w 114300"/>
                  <a:gd name="connsiteY25" fmla="*/ 1915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300" h="114300">
                    <a:moveTo>
                      <a:pt x="57150" y="120410"/>
                    </a:moveTo>
                    <a:cubicBezTo>
                      <a:pt x="55158" y="120400"/>
                      <a:pt x="53197" y="119910"/>
                      <a:pt x="51435" y="118981"/>
                    </a:cubicBezTo>
                    <a:lnTo>
                      <a:pt x="7048" y="99931"/>
                    </a:lnTo>
                    <a:cubicBezTo>
                      <a:pt x="2827" y="98045"/>
                      <a:pt x="79" y="93886"/>
                      <a:pt x="0" y="89263"/>
                    </a:cubicBezTo>
                    <a:lnTo>
                      <a:pt x="0" y="31256"/>
                    </a:lnTo>
                    <a:cubicBezTo>
                      <a:pt x="23" y="26825"/>
                      <a:pt x="2524" y="22779"/>
                      <a:pt x="6477" y="20778"/>
                    </a:cubicBezTo>
                    <a:lnTo>
                      <a:pt x="51816" y="1252"/>
                    </a:lnTo>
                    <a:cubicBezTo>
                      <a:pt x="55210" y="-417"/>
                      <a:pt x="59186" y="-417"/>
                      <a:pt x="62579" y="1252"/>
                    </a:cubicBezTo>
                    <a:lnTo>
                      <a:pt x="106966" y="20302"/>
                    </a:lnTo>
                    <a:cubicBezTo>
                      <a:pt x="111393" y="22143"/>
                      <a:pt x="114284" y="26461"/>
                      <a:pt x="114300" y="31256"/>
                    </a:cubicBezTo>
                    <a:lnTo>
                      <a:pt x="114300" y="89263"/>
                    </a:lnTo>
                    <a:cubicBezTo>
                      <a:pt x="114286" y="93672"/>
                      <a:pt x="111777" y="97694"/>
                      <a:pt x="107823" y="99645"/>
                    </a:cubicBezTo>
                    <a:lnTo>
                      <a:pt x="62294" y="119267"/>
                    </a:lnTo>
                    <a:cubicBezTo>
                      <a:pt x="60721" y="120124"/>
                      <a:pt x="58938" y="120520"/>
                      <a:pt x="57150" y="120410"/>
                    </a:cubicBezTo>
                    <a:close/>
                    <a:moveTo>
                      <a:pt x="54769" y="101360"/>
                    </a:moveTo>
                    <a:lnTo>
                      <a:pt x="54007" y="101360"/>
                    </a:lnTo>
                    <a:close/>
                    <a:moveTo>
                      <a:pt x="58960" y="101360"/>
                    </a:moveTo>
                    <a:lnTo>
                      <a:pt x="59531" y="101360"/>
                    </a:lnTo>
                    <a:close/>
                    <a:moveTo>
                      <a:pt x="19050" y="84405"/>
                    </a:moveTo>
                    <a:lnTo>
                      <a:pt x="57150" y="100693"/>
                    </a:lnTo>
                    <a:lnTo>
                      <a:pt x="95250" y="84405"/>
                    </a:lnTo>
                    <a:lnTo>
                      <a:pt x="95250" y="36114"/>
                    </a:lnTo>
                    <a:lnTo>
                      <a:pt x="57150" y="19731"/>
                    </a:lnTo>
                    <a:lnTo>
                      <a:pt x="19050" y="36114"/>
                    </a:lnTo>
                    <a:close/>
                    <a:moveTo>
                      <a:pt x="54483" y="19159"/>
                    </a:moveTo>
                    <a:lnTo>
                      <a:pt x="55055" y="1915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5" name="Freeform: Shape 84">
                <a:extLst>
                  <a:ext uri="{FF2B5EF4-FFF2-40B4-BE49-F238E27FC236}">
                    <a16:creationId xmlns:a16="http://schemas.microsoft.com/office/drawing/2014/main" id="{89852699-E676-4FD1-90B0-E54C6E68ED9B}"/>
                  </a:ext>
                </a:extLst>
              </p:cNvPr>
              <p:cNvSpPr/>
              <p:nvPr/>
            </p:nvSpPr>
            <p:spPr>
              <a:xfrm>
                <a:off x="10793186" y="5496218"/>
                <a:ext cx="66675" cy="95250"/>
              </a:xfrm>
              <a:custGeom>
                <a:avLst/>
                <a:gdLst>
                  <a:gd name="connsiteX0" fmla="*/ 56102 w 66675"/>
                  <a:gd name="connsiteY0" fmla="*/ 98914 h 95250"/>
                  <a:gd name="connsiteX1" fmla="*/ 51340 w 66675"/>
                  <a:gd name="connsiteY1" fmla="*/ 97771 h 95250"/>
                  <a:gd name="connsiteX2" fmla="*/ 7048 w 66675"/>
                  <a:gd name="connsiteY2" fmla="*/ 78721 h 95250"/>
                  <a:gd name="connsiteX3" fmla="*/ 0 w 66675"/>
                  <a:gd name="connsiteY3" fmla="*/ 68053 h 95250"/>
                  <a:gd name="connsiteX4" fmla="*/ 0 w 66675"/>
                  <a:gd name="connsiteY4" fmla="*/ 10046 h 95250"/>
                  <a:gd name="connsiteX5" fmla="*/ 4953 w 66675"/>
                  <a:gd name="connsiteY5" fmla="*/ 1283 h 95250"/>
                  <a:gd name="connsiteX6" fmla="*/ 15145 w 66675"/>
                  <a:gd name="connsiteY6" fmla="*/ 1283 h 95250"/>
                  <a:gd name="connsiteX7" fmla="*/ 59531 w 66675"/>
                  <a:gd name="connsiteY7" fmla="*/ 20333 h 95250"/>
                  <a:gd name="connsiteX8" fmla="*/ 66675 w 66675"/>
                  <a:gd name="connsiteY8" fmla="*/ 30715 h 95250"/>
                  <a:gd name="connsiteX9" fmla="*/ 66675 w 66675"/>
                  <a:gd name="connsiteY9" fmla="*/ 88627 h 95250"/>
                  <a:gd name="connsiteX10" fmla="*/ 61722 w 66675"/>
                  <a:gd name="connsiteY10" fmla="*/ 97390 h 95250"/>
                  <a:gd name="connsiteX11" fmla="*/ 56102 w 66675"/>
                  <a:gd name="connsiteY11" fmla="*/ 98914 h 95250"/>
                  <a:gd name="connsiteX12" fmla="*/ 19050 w 66675"/>
                  <a:gd name="connsiteY12" fmla="*/ 63195 h 95250"/>
                  <a:gd name="connsiteX13" fmla="*/ 47625 w 66675"/>
                  <a:gd name="connsiteY13" fmla="*/ 75387 h 95250"/>
                  <a:gd name="connsiteX14" fmla="*/ 47625 w 66675"/>
                  <a:gd name="connsiteY14" fmla="*/ 35477 h 95250"/>
                  <a:gd name="connsiteX15" fmla="*/ 19050 w 66675"/>
                  <a:gd name="connsiteY15" fmla="*/ 232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95250">
                    <a:moveTo>
                      <a:pt x="56102" y="98914"/>
                    </a:moveTo>
                    <a:cubicBezTo>
                      <a:pt x="54447" y="98911"/>
                      <a:pt x="52816" y="98519"/>
                      <a:pt x="51340" y="97771"/>
                    </a:cubicBezTo>
                    <a:lnTo>
                      <a:pt x="7048" y="78721"/>
                    </a:lnTo>
                    <a:cubicBezTo>
                      <a:pt x="2827" y="76835"/>
                      <a:pt x="79" y="72676"/>
                      <a:pt x="0" y="68053"/>
                    </a:cubicBezTo>
                    <a:lnTo>
                      <a:pt x="0" y="10046"/>
                    </a:lnTo>
                    <a:cubicBezTo>
                      <a:pt x="116" y="6490"/>
                      <a:pt x="1966" y="3216"/>
                      <a:pt x="4953" y="1283"/>
                    </a:cubicBezTo>
                    <a:cubicBezTo>
                      <a:pt x="8135" y="-428"/>
                      <a:pt x="11963" y="-428"/>
                      <a:pt x="15145" y="1283"/>
                    </a:cubicBezTo>
                    <a:lnTo>
                      <a:pt x="59531" y="20333"/>
                    </a:lnTo>
                    <a:cubicBezTo>
                      <a:pt x="63699" y="22146"/>
                      <a:pt x="66471" y="26174"/>
                      <a:pt x="66675" y="30715"/>
                    </a:cubicBezTo>
                    <a:lnTo>
                      <a:pt x="66675" y="88627"/>
                    </a:lnTo>
                    <a:cubicBezTo>
                      <a:pt x="66512" y="92170"/>
                      <a:pt x="64673" y="95424"/>
                      <a:pt x="61722" y="97390"/>
                    </a:cubicBezTo>
                    <a:cubicBezTo>
                      <a:pt x="60030" y="98419"/>
                      <a:pt x="58082" y="98947"/>
                      <a:pt x="56102" y="98914"/>
                    </a:cubicBezTo>
                    <a:close/>
                    <a:moveTo>
                      <a:pt x="19050" y="63195"/>
                    </a:moveTo>
                    <a:lnTo>
                      <a:pt x="47625" y="75387"/>
                    </a:lnTo>
                    <a:lnTo>
                      <a:pt x="47625" y="35477"/>
                    </a:lnTo>
                    <a:lnTo>
                      <a:pt x="19050" y="232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6" name="Freeform: Shape 85">
                <a:extLst>
                  <a:ext uri="{FF2B5EF4-FFF2-40B4-BE49-F238E27FC236}">
                    <a16:creationId xmlns:a16="http://schemas.microsoft.com/office/drawing/2014/main" id="{5F72A225-A631-4498-BE33-B4A74E641B8E}"/>
                  </a:ext>
                </a:extLst>
              </p:cNvPr>
              <p:cNvSpPr/>
              <p:nvPr/>
            </p:nvSpPr>
            <p:spPr>
              <a:xfrm>
                <a:off x="10846971" y="5498429"/>
                <a:ext cx="47625" cy="28576"/>
              </a:xfrm>
              <a:custGeom>
                <a:avLst/>
                <a:gdLst>
                  <a:gd name="connsiteX0" fmla="*/ 0 w 47625"/>
                  <a:gd name="connsiteY0" fmla="*/ 19351 h 28575"/>
                  <a:gd name="connsiteX1" fmla="*/ 47347 w 47625"/>
                  <a:gd name="connsiteY1" fmla="*/ 0 h 28575"/>
                  <a:gd name="connsiteX2" fmla="*/ 54555 w 47625"/>
                  <a:gd name="connsiteY2" fmla="*/ 17634 h 28575"/>
                  <a:gd name="connsiteX3" fmla="*/ 7207 w 47625"/>
                  <a:gd name="connsiteY3" fmla="*/ 36985 h 28575"/>
                </a:gdLst>
                <a:ahLst/>
                <a:cxnLst>
                  <a:cxn ang="0">
                    <a:pos x="connsiteX0" y="connsiteY0"/>
                  </a:cxn>
                  <a:cxn ang="0">
                    <a:pos x="connsiteX1" y="connsiteY1"/>
                  </a:cxn>
                  <a:cxn ang="0">
                    <a:pos x="connsiteX2" y="connsiteY2"/>
                  </a:cxn>
                  <a:cxn ang="0">
                    <a:pos x="connsiteX3" y="connsiteY3"/>
                  </a:cxn>
                </a:cxnLst>
                <a:rect l="l" t="t" r="r" b="b"/>
                <a:pathLst>
                  <a:path w="47625" h="28575">
                    <a:moveTo>
                      <a:pt x="0" y="19351"/>
                    </a:moveTo>
                    <a:lnTo>
                      <a:pt x="47347" y="0"/>
                    </a:lnTo>
                    <a:lnTo>
                      <a:pt x="54555" y="17634"/>
                    </a:lnTo>
                    <a:lnTo>
                      <a:pt x="7207" y="3698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7" name="Freeform: Shape 86">
                <a:extLst>
                  <a:ext uri="{FF2B5EF4-FFF2-40B4-BE49-F238E27FC236}">
                    <a16:creationId xmlns:a16="http://schemas.microsoft.com/office/drawing/2014/main" id="{9E60F9F8-9A2F-426C-8B69-8BD2ACA27B2F}"/>
                  </a:ext>
                </a:extLst>
              </p:cNvPr>
              <p:cNvSpPr/>
              <p:nvPr/>
            </p:nvSpPr>
            <p:spPr>
              <a:xfrm>
                <a:off x="10944018" y="5222370"/>
                <a:ext cx="123827" cy="66675"/>
              </a:xfrm>
              <a:custGeom>
                <a:avLst/>
                <a:gdLst>
                  <a:gd name="connsiteX0" fmla="*/ 0 w 123825"/>
                  <a:gd name="connsiteY0" fmla="*/ 55071 h 66675"/>
                  <a:gd name="connsiteX1" fmla="*/ 122597 w 123825"/>
                  <a:gd name="connsiteY1" fmla="*/ 0 h 66675"/>
                  <a:gd name="connsiteX2" fmla="*/ 130403 w 123825"/>
                  <a:gd name="connsiteY2" fmla="*/ 17377 h 66675"/>
                  <a:gd name="connsiteX3" fmla="*/ 7806 w 123825"/>
                  <a:gd name="connsiteY3" fmla="*/ 72449 h 66675"/>
                </a:gdLst>
                <a:ahLst/>
                <a:cxnLst>
                  <a:cxn ang="0">
                    <a:pos x="connsiteX0" y="connsiteY0"/>
                  </a:cxn>
                  <a:cxn ang="0">
                    <a:pos x="connsiteX1" y="connsiteY1"/>
                  </a:cxn>
                  <a:cxn ang="0">
                    <a:pos x="connsiteX2" y="connsiteY2"/>
                  </a:cxn>
                  <a:cxn ang="0">
                    <a:pos x="connsiteX3" y="connsiteY3"/>
                  </a:cxn>
                </a:cxnLst>
                <a:rect l="l" t="t" r="r" b="b"/>
                <a:pathLst>
                  <a:path w="123825" h="66675">
                    <a:moveTo>
                      <a:pt x="0" y="55071"/>
                    </a:moveTo>
                    <a:lnTo>
                      <a:pt x="122597" y="0"/>
                    </a:lnTo>
                    <a:lnTo>
                      <a:pt x="130403" y="17377"/>
                    </a:lnTo>
                    <a:lnTo>
                      <a:pt x="7806" y="7244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88" name="Freeform: Shape 87">
                <a:extLst>
                  <a:ext uri="{FF2B5EF4-FFF2-40B4-BE49-F238E27FC236}">
                    <a16:creationId xmlns:a16="http://schemas.microsoft.com/office/drawing/2014/main" id="{BF82A82C-96F5-4ADF-93A2-309F6B2AFF95}"/>
                  </a:ext>
                </a:extLst>
              </p:cNvPr>
              <p:cNvSpPr/>
              <p:nvPr/>
            </p:nvSpPr>
            <p:spPr>
              <a:xfrm>
                <a:off x="10697936" y="5314908"/>
                <a:ext cx="495300" cy="142875"/>
              </a:xfrm>
              <a:custGeom>
                <a:avLst/>
                <a:gdLst>
                  <a:gd name="connsiteX0" fmla="*/ 247650 w 495300"/>
                  <a:gd name="connsiteY0" fmla="*/ 150686 h 142875"/>
                  <a:gd name="connsiteX1" fmla="*/ 0 w 495300"/>
                  <a:gd name="connsiteY1" fmla="*/ 64960 h 142875"/>
                  <a:gd name="connsiteX2" fmla="*/ 83058 w 495300"/>
                  <a:gd name="connsiteY2" fmla="*/ 0 h 142875"/>
                  <a:gd name="connsiteX3" fmla="*/ 88392 w 495300"/>
                  <a:gd name="connsiteY3" fmla="*/ 18288 h 142875"/>
                  <a:gd name="connsiteX4" fmla="*/ 19050 w 495300"/>
                  <a:gd name="connsiteY4" fmla="*/ 64960 h 142875"/>
                  <a:gd name="connsiteX5" fmla="*/ 247650 w 495300"/>
                  <a:gd name="connsiteY5" fmla="*/ 131636 h 142875"/>
                  <a:gd name="connsiteX6" fmla="*/ 476250 w 495300"/>
                  <a:gd name="connsiteY6" fmla="*/ 64960 h 142875"/>
                  <a:gd name="connsiteX7" fmla="*/ 406908 w 495300"/>
                  <a:gd name="connsiteY7" fmla="*/ 18288 h 142875"/>
                  <a:gd name="connsiteX8" fmla="*/ 412242 w 495300"/>
                  <a:gd name="connsiteY8" fmla="*/ 0 h 142875"/>
                  <a:gd name="connsiteX9" fmla="*/ 495300 w 495300"/>
                  <a:gd name="connsiteY9" fmla="*/ 64960 h 142875"/>
                  <a:gd name="connsiteX10" fmla="*/ 247650 w 495300"/>
                  <a:gd name="connsiteY10" fmla="*/ 1506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300" h="142875">
                    <a:moveTo>
                      <a:pt x="247650" y="150686"/>
                    </a:moveTo>
                    <a:cubicBezTo>
                      <a:pt x="127635" y="150686"/>
                      <a:pt x="0" y="120682"/>
                      <a:pt x="0" y="64960"/>
                    </a:cubicBezTo>
                    <a:cubicBezTo>
                      <a:pt x="0" y="38862"/>
                      <a:pt x="29528" y="15811"/>
                      <a:pt x="83058" y="0"/>
                    </a:cubicBezTo>
                    <a:lnTo>
                      <a:pt x="88392" y="18288"/>
                    </a:lnTo>
                    <a:cubicBezTo>
                      <a:pt x="45625" y="30861"/>
                      <a:pt x="19050" y="48768"/>
                      <a:pt x="19050" y="64960"/>
                    </a:cubicBezTo>
                    <a:cubicBezTo>
                      <a:pt x="19050" y="96488"/>
                      <a:pt x="112967" y="131636"/>
                      <a:pt x="247650" y="131636"/>
                    </a:cubicBezTo>
                    <a:cubicBezTo>
                      <a:pt x="382334" y="131636"/>
                      <a:pt x="476250" y="96488"/>
                      <a:pt x="476250" y="64960"/>
                    </a:cubicBezTo>
                    <a:cubicBezTo>
                      <a:pt x="476250" y="48768"/>
                      <a:pt x="449675" y="30861"/>
                      <a:pt x="406908" y="18288"/>
                    </a:cubicBezTo>
                    <a:lnTo>
                      <a:pt x="412242" y="0"/>
                    </a:lnTo>
                    <a:cubicBezTo>
                      <a:pt x="465773" y="15811"/>
                      <a:pt x="495300" y="38862"/>
                      <a:pt x="495300" y="64960"/>
                    </a:cubicBezTo>
                    <a:cubicBezTo>
                      <a:pt x="495300" y="120682"/>
                      <a:pt x="367665" y="150686"/>
                      <a:pt x="247650" y="1506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456"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cxnSp>
        <p:nvCxnSpPr>
          <p:cNvPr id="189" name="Connector: Elbow 188">
            <a:extLst>
              <a:ext uri="{FF2B5EF4-FFF2-40B4-BE49-F238E27FC236}">
                <a16:creationId xmlns:a16="http://schemas.microsoft.com/office/drawing/2014/main" id="{4DBA045B-3D8B-4772-BDDD-ABF352BDAA05}"/>
              </a:ext>
            </a:extLst>
          </p:cNvPr>
          <p:cNvCxnSpPr>
            <a:cxnSpLocks/>
            <a:endCxn id="165" idx="1"/>
          </p:cNvCxnSpPr>
          <p:nvPr/>
        </p:nvCxnSpPr>
        <p:spPr>
          <a:xfrm>
            <a:off x="8657372" y="904979"/>
            <a:ext cx="1987804" cy="446723"/>
          </a:xfrm>
          <a:prstGeom prst="bentConnector3">
            <a:avLst>
              <a:gd name="adj1" fmla="val 86239"/>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3C9B3488-1017-4604-B923-B20E9689A811}"/>
              </a:ext>
            </a:extLst>
          </p:cNvPr>
          <p:cNvCxnSpPr>
            <a:cxnSpLocks/>
            <a:stCxn id="42" idx="3"/>
            <a:endCxn id="185" idx="1"/>
          </p:cNvCxnSpPr>
          <p:nvPr/>
        </p:nvCxnSpPr>
        <p:spPr>
          <a:xfrm>
            <a:off x="9475208" y="1603949"/>
            <a:ext cx="1178764" cy="294782"/>
          </a:xfrm>
          <a:prstGeom prst="bentConnector3">
            <a:avLst>
              <a:gd name="adj1" fmla="val 7855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1" name="TextBox 275">
            <a:extLst>
              <a:ext uri="{FF2B5EF4-FFF2-40B4-BE49-F238E27FC236}">
                <a16:creationId xmlns:a16="http://schemas.microsoft.com/office/drawing/2014/main" id="{3FF8FF96-5F50-4D84-A0F2-CCD245937CBD}"/>
              </a:ext>
            </a:extLst>
          </p:cNvPr>
          <p:cNvSpPr txBox="1"/>
          <p:nvPr/>
        </p:nvSpPr>
        <p:spPr>
          <a:xfrm>
            <a:off x="9442391" y="1368422"/>
            <a:ext cx="1002197"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Static Hosting</a:t>
            </a:r>
            <a:endParaRPr lang="en-US" sz="126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85" name="TextBox 155">
            <a:extLst>
              <a:ext uri="{FF2B5EF4-FFF2-40B4-BE49-F238E27FC236}">
                <a16:creationId xmlns:a16="http://schemas.microsoft.com/office/drawing/2014/main" id="{AC1EA4AA-13C9-46E0-842A-5564713CDC9B}"/>
              </a:ext>
            </a:extLst>
          </p:cNvPr>
          <p:cNvSpPr txBox="1"/>
          <p:nvPr/>
        </p:nvSpPr>
        <p:spPr>
          <a:xfrm>
            <a:off x="10653972" y="1677394"/>
            <a:ext cx="1345962" cy="442674"/>
          </a:xfrm>
          <a:prstGeom prst="roundRect">
            <a:avLst/>
          </a:prstGeom>
          <a:solidFill>
            <a:schemeClr val="bg2">
              <a:lumMod val="60000"/>
              <a:lumOff val="40000"/>
            </a:schemeClr>
          </a:solid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AWS Amplify</a:t>
            </a:r>
          </a:p>
        </p:txBody>
      </p:sp>
      <p:pic>
        <p:nvPicPr>
          <p:cNvPr id="2" name="Picture 1" descr="A picture containing icon&#10;&#10;Description automatically generated">
            <a:extLst>
              <a:ext uri="{FF2B5EF4-FFF2-40B4-BE49-F238E27FC236}">
                <a16:creationId xmlns:a16="http://schemas.microsoft.com/office/drawing/2014/main" id="{E26E8D05-CB95-9158-4D7C-3FB4ED8209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59026" y="1619663"/>
            <a:ext cx="548640" cy="548640"/>
          </a:xfrm>
          <a:prstGeom prst="rect">
            <a:avLst/>
          </a:prstGeom>
        </p:spPr>
      </p:pic>
    </p:spTree>
    <p:extLst>
      <p:ext uri="{BB962C8B-B14F-4D97-AF65-F5344CB8AC3E}">
        <p14:creationId xmlns:p14="http://schemas.microsoft.com/office/powerpoint/2010/main" val="394409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0402-9178-41FD-90DB-87FDC2D93EA7}"/>
              </a:ext>
            </a:extLst>
          </p:cNvPr>
          <p:cNvSpPr>
            <a:spLocks noGrp="1"/>
          </p:cNvSpPr>
          <p:nvPr>
            <p:ph type="title"/>
          </p:nvPr>
        </p:nvSpPr>
        <p:spPr>
          <a:xfrm>
            <a:off x="609600" y="2718036"/>
            <a:ext cx="7823200" cy="1421928"/>
          </a:xfrm>
        </p:spPr>
        <p:txBody>
          <a:bodyPr/>
          <a:lstStyle/>
          <a:p>
            <a:r>
              <a:rPr lang="en-US" dirty="0"/>
              <a:t>How can I containerize </a:t>
            </a:r>
            <a:br>
              <a:rPr lang="en-US" dirty="0"/>
            </a:br>
            <a:r>
              <a:rPr lang="en-US" dirty="0"/>
              <a:t>my .NET application?</a:t>
            </a:r>
          </a:p>
        </p:txBody>
      </p:sp>
      <p:sp>
        <p:nvSpPr>
          <p:cNvPr id="3" name="Slide Number Placeholder 2">
            <a:extLst>
              <a:ext uri="{FF2B5EF4-FFF2-40B4-BE49-F238E27FC236}">
                <a16:creationId xmlns:a16="http://schemas.microsoft.com/office/drawing/2014/main" id="{CAFDF3D6-0741-4BAB-AE8A-BB573043E4DE}"/>
              </a:ext>
            </a:extLst>
          </p:cNvPr>
          <p:cNvSpPr>
            <a:spLocks noGrp="1"/>
          </p:cNvSpPr>
          <p:nvPr>
            <p:ph type="sldNum" sz="quarter" idx="12"/>
          </p:nvPr>
        </p:nvSpPr>
        <p:spPr/>
        <p:txBody>
          <a:bodyPr/>
          <a:lstStyle/>
          <a:p>
            <a:fld id="{EB4B8DE2-A4E8-46E4-8BBF-D75455EFF32C}" type="slidenum">
              <a:rPr lang="en-US" smtClean="0"/>
              <a:pPr/>
              <a:t>32</a:t>
            </a:fld>
            <a:endParaRPr lang="en-US"/>
          </a:p>
        </p:txBody>
      </p:sp>
    </p:spTree>
    <p:extLst>
      <p:ext uri="{BB962C8B-B14F-4D97-AF65-F5344CB8AC3E}">
        <p14:creationId xmlns:p14="http://schemas.microsoft.com/office/powerpoint/2010/main" val="6864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388146"/>
            <a:ext cx="12192000" cy="727655"/>
          </a:xfrm>
        </p:spPr>
        <p:txBody>
          <a:bodyPr/>
          <a:lstStyle/>
          <a:p>
            <a:pPr algn="ctr"/>
            <a:r>
              <a:rPr lang="en-US" dirty="0"/>
              <a:t>App2Container</a:t>
            </a:r>
          </a:p>
        </p:txBody>
      </p:sp>
      <p:sp>
        <p:nvSpPr>
          <p:cNvPr id="73" name="Content Placeholder 2">
            <a:extLst>
              <a:ext uri="{FF2B5EF4-FFF2-40B4-BE49-F238E27FC236}">
                <a16:creationId xmlns:a16="http://schemas.microsoft.com/office/drawing/2014/main" id="{CB4F40D1-7D03-4C50-B077-7500D2E94657}"/>
              </a:ext>
            </a:extLst>
          </p:cNvPr>
          <p:cNvSpPr txBox="1">
            <a:spLocks/>
          </p:cNvSpPr>
          <p:nvPr/>
        </p:nvSpPr>
        <p:spPr>
          <a:xfrm>
            <a:off x="44251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Streamline operations</a:t>
            </a:r>
            <a:r>
              <a:rPr lang="en-US" sz="1333" dirty="0">
                <a:latin typeface="Amazon Ember Display" panose="020F0603020204020204" pitchFamily="34" charset="0"/>
                <a:cs typeface="Amazon Ember Display" panose="020F0603020204020204" pitchFamily="34" charset="0"/>
              </a:rPr>
              <a:t> by </a:t>
            </a:r>
            <a:r>
              <a:rPr lang="en-US" sz="1333" dirty="0">
                <a:solidFill>
                  <a:schemeClr val="tx2"/>
                </a:solidFill>
                <a:latin typeface="Amazon Ember Display" panose="020F0603020204020204" pitchFamily="34" charset="0"/>
                <a:cs typeface="Amazon Ember Display" panose="020F0603020204020204" pitchFamily="34" charset="0"/>
              </a:rPr>
              <a:t>c</a:t>
            </a:r>
            <a:r>
              <a:rPr lang="en-US" sz="1333" dirty="0">
                <a:latin typeface="Amazon Ember Display" panose="020F0603020204020204" pitchFamily="34" charset="0"/>
                <a:cs typeface="Amazon Ember Display" panose="020F0603020204020204" pitchFamily="34" charset="0"/>
              </a:rPr>
              <a:t>ontainerizing your existing applications and standardize on a single set of tooling for monitoring, operations, and software delivery. </a:t>
            </a:r>
          </a:p>
        </p:txBody>
      </p:sp>
      <p:grpSp>
        <p:nvGrpSpPr>
          <p:cNvPr id="5" name="Group 4">
            <a:extLst>
              <a:ext uri="{FF2B5EF4-FFF2-40B4-BE49-F238E27FC236}">
                <a16:creationId xmlns:a16="http://schemas.microsoft.com/office/drawing/2014/main" id="{F72CCB4A-619B-4A65-BA27-39267317A69D}"/>
              </a:ext>
            </a:extLst>
          </p:cNvPr>
          <p:cNvGrpSpPr/>
          <p:nvPr/>
        </p:nvGrpSpPr>
        <p:grpSpPr>
          <a:xfrm>
            <a:off x="0" y="1115801"/>
            <a:ext cx="12192000" cy="5204179"/>
            <a:chOff x="0" y="1115801"/>
            <a:chExt cx="12192000" cy="5204179"/>
          </a:xfrm>
        </p:grpSpPr>
        <p:sp>
          <p:nvSpPr>
            <p:cNvPr id="72" name="TextBox 71"/>
            <p:cNvSpPr txBox="1"/>
            <p:nvPr/>
          </p:nvSpPr>
          <p:spPr>
            <a:xfrm>
              <a:off x="0" y="5971102"/>
              <a:ext cx="12192000" cy="348878"/>
            </a:xfrm>
            <a:prstGeom prst="rect">
              <a:avLst/>
            </a:prstGeom>
            <a:noFill/>
          </p:spPr>
          <p:txBody>
            <a:bodyPr wrap="square" rtlCol="0">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hlinkClick r:id="rId3"/>
                </a:rPr>
                <a:t>https://aws.amazon.com/app2container</a:t>
              </a:r>
              <a:endParaRPr lang="en-US" sz="1667"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2" name="Group 1">
              <a:extLst>
                <a:ext uri="{FF2B5EF4-FFF2-40B4-BE49-F238E27FC236}">
                  <a16:creationId xmlns:a16="http://schemas.microsoft.com/office/drawing/2014/main" id="{3B0A1B55-448D-4E4B-960B-6E0D5110428D}"/>
                </a:ext>
              </a:extLst>
            </p:cNvPr>
            <p:cNvGrpSpPr/>
            <p:nvPr/>
          </p:nvGrpSpPr>
          <p:grpSpPr>
            <a:xfrm>
              <a:off x="0" y="1115801"/>
              <a:ext cx="12192000" cy="4578783"/>
              <a:chOff x="0" y="1338961"/>
              <a:chExt cx="14630400" cy="5494539"/>
            </a:xfrm>
          </p:grpSpPr>
          <p:pic>
            <p:nvPicPr>
              <p:cNvPr id="3" name="Picture 2"/>
              <p:cNvPicPr>
                <a:picLocks noChangeAspect="1"/>
              </p:cNvPicPr>
              <p:nvPr/>
            </p:nvPicPr>
            <p:blipFill>
              <a:blip r:embed="rId4"/>
              <a:stretch>
                <a:fillRect/>
              </a:stretch>
            </p:blipFill>
            <p:spPr>
              <a:xfrm>
                <a:off x="2222803" y="4055829"/>
                <a:ext cx="10184795" cy="2777671"/>
              </a:xfrm>
              <a:prstGeom prst="rect">
                <a:avLst/>
              </a:prstGeom>
            </p:spPr>
          </p:pic>
          <p:sp>
            <p:nvSpPr>
              <p:cNvPr id="4" name="Rectangle 3"/>
              <p:cNvSpPr/>
              <p:nvPr/>
            </p:nvSpPr>
            <p:spPr>
              <a:xfrm>
                <a:off x="0" y="1338961"/>
                <a:ext cx="14630400" cy="511525"/>
              </a:xfrm>
              <a:prstGeom prst="rect">
                <a:avLst/>
              </a:prstGeom>
            </p:spPr>
            <p:txBody>
              <a:bodyPr wrap="square">
                <a:spAutoFit/>
              </a:bodyPr>
              <a:lstStyle/>
              <a:p>
                <a:pPr algn="ctr"/>
                <a:r>
                  <a:rPr lang="en-US" sz="2170" dirty="0">
                    <a:solidFill>
                      <a:schemeClr val="accent5"/>
                    </a:solidFill>
                    <a:latin typeface="Amazon Ember Display" panose="020F0603020204020204" pitchFamily="34" charset="0"/>
                  </a:rPr>
                  <a:t>Containerize and migrate existing applications </a:t>
                </a:r>
              </a:p>
            </p:txBody>
          </p:sp>
        </p:grpSp>
      </p:gr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426816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Analyze your applications and automatically generate a container image</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latin typeface="Amazon Ember Display" panose="020F0603020204020204" pitchFamily="34" charset="0"/>
                <a:cs typeface="Amazon Ember Display" panose="020F0603020204020204" pitchFamily="34" charset="0"/>
              </a:rPr>
              <a:t>that is configured with the correct dependencies, network configurations, and deployment instructions for ECS or Kubernetes.</a:t>
            </a:r>
          </a:p>
        </p:txBody>
      </p:sp>
      <p:sp>
        <p:nvSpPr>
          <p:cNvPr id="75" name="Content Placeholder 2">
            <a:extLst>
              <a:ext uri="{FF2B5EF4-FFF2-40B4-BE49-F238E27FC236}">
                <a16:creationId xmlns:a16="http://schemas.microsoft.com/office/drawing/2014/main" id="{CB4F40D1-7D03-4C50-B077-7500D2E94657}"/>
              </a:ext>
            </a:extLst>
          </p:cNvPr>
          <p:cNvSpPr txBox="1">
            <a:spLocks/>
          </p:cNvSpPr>
          <p:nvPr/>
        </p:nvSpPr>
        <p:spPr>
          <a:xfrm>
            <a:off x="8093813" y="1958634"/>
            <a:ext cx="3640887" cy="1135748"/>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Easily deploy an existing application</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latin typeface="Amazon Ember Display" panose="020F0603020204020204" pitchFamily="34" charset="0"/>
                <a:cs typeface="Amazon Ember Display" panose="020F0603020204020204" pitchFamily="34" charset="0"/>
              </a:rPr>
              <a:t>on the cloud that is provisioned with the correct networking and security configurations.</a:t>
            </a:r>
          </a:p>
        </p:txBody>
      </p:sp>
      <p:sp>
        <p:nvSpPr>
          <p:cNvPr id="9" name="Rounded Rectangle 3">
            <a:extLst>
              <a:ext uri="{FF2B5EF4-FFF2-40B4-BE49-F238E27FC236}">
                <a16:creationId xmlns:a16="http://schemas.microsoft.com/office/drawing/2014/main" id="{05C83921-E1DC-4ADB-95A4-6B5A5F6A029F}"/>
              </a:ext>
            </a:extLst>
          </p:cNvPr>
          <p:cNvSpPr/>
          <p:nvPr/>
        </p:nvSpPr>
        <p:spPr>
          <a:xfrm>
            <a:off x="10808208" y="265176"/>
            <a:ext cx="1176194" cy="1201850"/>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App2Container</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4808" y="725186"/>
            <a:ext cx="942785" cy="533652"/>
          </a:xfrm>
          <a:prstGeom prst="rect">
            <a:avLst/>
          </a:prstGeom>
        </p:spPr>
      </p:pic>
    </p:spTree>
    <p:extLst>
      <p:ext uri="{BB962C8B-B14F-4D97-AF65-F5344CB8AC3E}">
        <p14:creationId xmlns:p14="http://schemas.microsoft.com/office/powerpoint/2010/main" val="152549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00"/>
                                        <p:tgtEl>
                                          <p:spTgt spid="7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move from</a:t>
            </a:r>
            <a:br>
              <a:rPr lang="en-US" dirty="0"/>
            </a:br>
            <a:r>
              <a:rPr lang="en-US" dirty="0"/>
              <a:t>.NET Framework to .NET?</a:t>
            </a:r>
          </a:p>
        </p:txBody>
      </p:sp>
    </p:spTree>
    <p:extLst>
      <p:ext uri="{BB962C8B-B14F-4D97-AF65-F5344CB8AC3E}">
        <p14:creationId xmlns:p14="http://schemas.microsoft.com/office/powerpoint/2010/main" val="32053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366428"/>
            <a:ext cx="12192000" cy="727655"/>
          </a:xfrm>
        </p:spPr>
        <p:txBody>
          <a:bodyPr>
            <a:normAutofit/>
          </a:bodyPr>
          <a:lstStyle/>
          <a:p>
            <a:pPr algn="ctr"/>
            <a:r>
              <a:rPr lang="en-US" dirty="0"/>
              <a:t>Porting Assistant for .NET </a:t>
            </a:r>
          </a:p>
        </p:txBody>
      </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1726197" y="2061763"/>
            <a:ext cx="3640887"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ts val="500"/>
              </a:spcBef>
            </a:pPr>
            <a:r>
              <a:rPr lang="en-US" sz="1333" dirty="0">
                <a:solidFill>
                  <a:schemeClr val="accent1"/>
                </a:solidFill>
                <a:latin typeface="Amazon Ember Display" panose="020F0603020204020204" pitchFamily="34" charset="0"/>
                <a:cs typeface="Amazon Ember Display" panose="020F0603020204020204" pitchFamily="34" charset="0"/>
              </a:rPr>
              <a:t>Scan your entire .NET Framework application portfolio</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latin typeface="Amazon Ember Display" panose="020F0603020204020204" pitchFamily="34" charset="0"/>
                <a:cs typeface="Amazon Ember Display" panose="020F0603020204020204" pitchFamily="34" charset="0"/>
              </a:rPr>
              <a:t>to generate .NET Core compatibility assessment reports. This makes it easy to </a:t>
            </a:r>
            <a:r>
              <a:rPr lang="en-US" sz="1333" dirty="0">
                <a:solidFill>
                  <a:schemeClr val="accent1"/>
                </a:solidFill>
                <a:latin typeface="Amazon Ember Display" panose="020F0603020204020204" pitchFamily="34" charset="0"/>
                <a:cs typeface="Amazon Ember Display" panose="020F0603020204020204" pitchFamily="34" charset="0"/>
              </a:rPr>
              <a:t>prioritize applications for porting</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latin typeface="Amazon Ember Display" panose="020F0603020204020204" pitchFamily="34" charset="0"/>
                <a:cs typeface="Amazon Ember Display" panose="020F0603020204020204" pitchFamily="34" charset="0"/>
              </a:rPr>
              <a:t>based on the level of effort required.</a:t>
            </a:r>
          </a:p>
        </p:txBody>
      </p:sp>
      <p:grpSp>
        <p:nvGrpSpPr>
          <p:cNvPr id="4" name="Group 3">
            <a:extLst>
              <a:ext uri="{FF2B5EF4-FFF2-40B4-BE49-F238E27FC236}">
                <a16:creationId xmlns:a16="http://schemas.microsoft.com/office/drawing/2014/main" id="{71E89735-D74F-4849-8A56-B3460F1AC03F}"/>
              </a:ext>
            </a:extLst>
          </p:cNvPr>
          <p:cNvGrpSpPr/>
          <p:nvPr/>
        </p:nvGrpSpPr>
        <p:grpSpPr>
          <a:xfrm>
            <a:off x="0" y="1494706"/>
            <a:ext cx="12192000" cy="4745759"/>
            <a:chOff x="0" y="1494706"/>
            <a:chExt cx="12192000" cy="4745759"/>
          </a:xfrm>
        </p:grpSpPr>
        <p:sp>
          <p:nvSpPr>
            <p:cNvPr id="73" name="TextBox 72"/>
            <p:cNvSpPr txBox="1"/>
            <p:nvPr/>
          </p:nvSpPr>
          <p:spPr>
            <a:xfrm>
              <a:off x="0" y="5891587"/>
              <a:ext cx="12192000" cy="348878"/>
            </a:xfrm>
            <a:prstGeom prst="rect">
              <a:avLst/>
            </a:prstGeom>
            <a:noFill/>
          </p:spPr>
          <p:txBody>
            <a:bodyPr wrap="square" rtlCol="0">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hlinkClick r:id="rId3"/>
                </a:rPr>
                <a:t>https://aws.amazon.com/porting-assistant-dotnet</a:t>
              </a:r>
              <a:endParaRPr lang="en-US" sz="1667"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3" name="Group 2">
              <a:extLst>
                <a:ext uri="{FF2B5EF4-FFF2-40B4-BE49-F238E27FC236}">
                  <a16:creationId xmlns:a16="http://schemas.microsoft.com/office/drawing/2014/main" id="{D82718D3-6DEF-452E-B74F-E4F23948AA5B}"/>
                </a:ext>
              </a:extLst>
            </p:cNvPr>
            <p:cNvGrpSpPr/>
            <p:nvPr/>
          </p:nvGrpSpPr>
          <p:grpSpPr>
            <a:xfrm>
              <a:off x="0" y="1494706"/>
              <a:ext cx="12192000" cy="4197103"/>
              <a:chOff x="0" y="1793647"/>
              <a:chExt cx="14630400" cy="5036523"/>
            </a:xfrm>
          </p:grpSpPr>
          <p:pic>
            <p:nvPicPr>
              <p:cNvPr id="2" name="Picture 1"/>
              <p:cNvPicPr>
                <a:picLocks noChangeAspect="1"/>
              </p:cNvPicPr>
              <p:nvPr/>
            </p:nvPicPr>
            <p:blipFill>
              <a:blip r:embed="rId4"/>
              <a:stretch>
                <a:fillRect/>
              </a:stretch>
            </p:blipFill>
            <p:spPr>
              <a:xfrm>
                <a:off x="2142999" y="4041022"/>
                <a:ext cx="10344402" cy="2789148"/>
              </a:xfrm>
              <a:prstGeom prst="rect">
                <a:avLst/>
              </a:prstGeom>
            </p:spPr>
          </p:pic>
          <p:sp>
            <p:nvSpPr>
              <p:cNvPr id="75" name="Rectangle 74"/>
              <p:cNvSpPr/>
              <p:nvPr/>
            </p:nvSpPr>
            <p:spPr>
              <a:xfrm>
                <a:off x="0" y="1793647"/>
                <a:ext cx="14630400" cy="510986"/>
              </a:xfrm>
              <a:prstGeom prst="rect">
                <a:avLst/>
              </a:prstGeom>
            </p:spPr>
            <p:txBody>
              <a:bodyPr wrap="square">
                <a:spAutoFit/>
              </a:bodyPr>
              <a:lstStyle/>
              <a:p>
                <a:pPr algn="ctr"/>
                <a:r>
                  <a:rPr lang="en-US" sz="2167" dirty="0">
                    <a:solidFill>
                      <a:schemeClr val="accent5"/>
                    </a:solidFill>
                    <a:latin typeface="Amazon Ember Display" panose="020F0603020204020204" pitchFamily="34" charset="0"/>
                  </a:rPr>
                  <a:t>Insight and assistance for porting from .NET Framework to .NET Core/.NET 5+</a:t>
                </a:r>
              </a:p>
            </p:txBody>
          </p:sp>
        </p:grpSp>
      </p:grpSp>
      <p:sp>
        <p:nvSpPr>
          <p:cNvPr id="79" name="Content Placeholder 2">
            <a:extLst>
              <a:ext uri="{FF2B5EF4-FFF2-40B4-BE49-F238E27FC236}">
                <a16:creationId xmlns:a16="http://schemas.microsoft.com/office/drawing/2014/main" id="{CB4F40D1-7D03-4C50-B077-7500D2E94657}"/>
              </a:ext>
            </a:extLst>
          </p:cNvPr>
          <p:cNvSpPr txBox="1">
            <a:spLocks/>
          </p:cNvSpPr>
          <p:nvPr/>
        </p:nvSpPr>
        <p:spPr>
          <a:xfrm>
            <a:off x="5877339" y="2061762"/>
            <a:ext cx="4469193"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Identify incompatible .NET Core APIs and packages</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solidFill>
                  <a:schemeClr val="tx2"/>
                </a:solidFill>
                <a:latin typeface="Amazon Ember Display" panose="020F0603020204020204" pitchFamily="34" charset="0"/>
                <a:cs typeface="Amazon Ember Display" panose="020F0603020204020204" pitchFamily="34" charset="0"/>
              </a:rPr>
              <a:t>from your .NET Framework applications, and find known replacements </a:t>
            </a:r>
            <a:r>
              <a:rPr lang="en-US" sz="1333" dirty="0">
                <a:solidFill>
                  <a:schemeClr val="accent1"/>
                </a:solidFill>
                <a:latin typeface="Amazon Ember Display" panose="020F0603020204020204" pitchFamily="34" charset="0"/>
                <a:cs typeface="Amazon Ember Display" panose="020F0603020204020204" pitchFamily="34" charset="0"/>
              </a:rPr>
              <a:t>reducing the manual effort</a:t>
            </a:r>
            <a:r>
              <a:rPr lang="en-US" sz="1333" dirty="0">
                <a:solidFill>
                  <a:schemeClr val="accent3"/>
                </a:solidFill>
                <a:latin typeface="Amazon Ember Display" panose="020F0603020204020204" pitchFamily="34" charset="0"/>
                <a:cs typeface="Amazon Ember Display" panose="020F0603020204020204" pitchFamily="34" charset="0"/>
              </a:rPr>
              <a:t> </a:t>
            </a:r>
            <a:r>
              <a:rPr lang="en-US" sz="1333" dirty="0">
                <a:solidFill>
                  <a:schemeClr val="tx2"/>
                </a:solidFill>
                <a:latin typeface="Amazon Ember Display" panose="020F0603020204020204" pitchFamily="34" charset="0"/>
                <a:cs typeface="Amazon Ember Display" panose="020F0603020204020204" pitchFamily="34" charset="0"/>
              </a:rPr>
              <a:t>of searching for replaceable packages and APIs.</a:t>
            </a:r>
          </a:p>
        </p:txBody>
      </p:sp>
      <p:sp>
        <p:nvSpPr>
          <p:cNvPr id="8" name="Rounded Rectangle 3">
            <a:extLst>
              <a:ext uri="{FF2B5EF4-FFF2-40B4-BE49-F238E27FC236}">
                <a16:creationId xmlns:a16="http://schemas.microsoft.com/office/drawing/2014/main" id="{05C83921-E1DC-4ADB-95A4-6B5A5F6A029F}"/>
              </a:ext>
            </a:extLst>
          </p:cNvPr>
          <p:cNvSpPr/>
          <p:nvPr/>
        </p:nvSpPr>
        <p:spPr>
          <a:xfrm>
            <a:off x="10808208" y="265176"/>
            <a:ext cx="1192259" cy="1217958"/>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Porting </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Assistant </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 </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732" y="975432"/>
            <a:ext cx="449137" cy="449137"/>
          </a:xfrm>
          <a:prstGeom prst="rect">
            <a:avLst/>
          </a:prstGeom>
        </p:spPr>
      </p:pic>
    </p:spTree>
    <p:extLst>
      <p:ext uri="{BB962C8B-B14F-4D97-AF65-F5344CB8AC3E}">
        <p14:creationId xmlns:p14="http://schemas.microsoft.com/office/powerpoint/2010/main" val="244187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break </a:t>
            </a:r>
            <a:br>
              <a:rPr lang="en-US" dirty="0"/>
            </a:br>
            <a:r>
              <a:rPr lang="en-US" dirty="0"/>
              <a:t>my .NET monolith?</a:t>
            </a:r>
          </a:p>
        </p:txBody>
      </p:sp>
    </p:spTree>
    <p:extLst>
      <p:ext uri="{BB962C8B-B14F-4D97-AF65-F5344CB8AC3E}">
        <p14:creationId xmlns:p14="http://schemas.microsoft.com/office/powerpoint/2010/main" val="15072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595028"/>
            <a:ext cx="12192000" cy="727655"/>
          </a:xfrm>
        </p:spPr>
        <p:txBody>
          <a:bodyPr>
            <a:normAutofit/>
          </a:bodyPr>
          <a:lstStyle/>
          <a:p>
            <a:pPr algn="ctr"/>
            <a:r>
              <a:rPr lang="en-US" dirty="0"/>
              <a:t>Microservice Extractor for .NET </a:t>
            </a:r>
          </a:p>
        </p:txBody>
      </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938222" y="2061762"/>
            <a:ext cx="3052632"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ts val="500"/>
              </a:spcBef>
            </a:pPr>
            <a:r>
              <a:rPr lang="en-US" sz="1330" dirty="0">
                <a:solidFill>
                  <a:schemeClr val="accent1"/>
                </a:solidFill>
                <a:latin typeface="Amazon Ember Display" panose="020F0603020204020204" pitchFamily="34" charset="0"/>
                <a:cs typeface="Amazon Ember Display" panose="020F0603020204020204" pitchFamily="34" charset="0"/>
              </a:rPr>
              <a:t>Quickly identify</a:t>
            </a:r>
            <a:r>
              <a:rPr lang="en-US" sz="1330" dirty="0">
                <a:latin typeface="Amazon Ember Display" panose="020F0603020204020204" pitchFamily="34" charset="0"/>
                <a:cs typeface="Amazon Ember Display" panose="020F0603020204020204" pitchFamily="34" charset="0"/>
              </a:rPr>
              <a:t> applications components to refactor into smaller services using a single visualization that shows each component's metrics and dependencies.</a:t>
            </a:r>
          </a:p>
        </p:txBody>
      </p:sp>
      <p:sp>
        <p:nvSpPr>
          <p:cNvPr id="79" name="Content Placeholder 2">
            <a:extLst>
              <a:ext uri="{FF2B5EF4-FFF2-40B4-BE49-F238E27FC236}">
                <a16:creationId xmlns:a16="http://schemas.microsoft.com/office/drawing/2014/main" id="{CB4F40D1-7D03-4C50-B077-7500D2E94657}"/>
              </a:ext>
            </a:extLst>
          </p:cNvPr>
          <p:cNvSpPr txBox="1">
            <a:spLocks/>
          </p:cNvSpPr>
          <p:nvPr/>
        </p:nvSpPr>
        <p:spPr>
          <a:xfrm>
            <a:off x="4661872" y="2061762"/>
            <a:ext cx="3279257"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Label the visualization</a:t>
            </a:r>
            <a:r>
              <a:rPr lang="en-US" sz="1333" dirty="0">
                <a:latin typeface="Amazon Ember Display" panose="020F0603020204020204" pitchFamily="34" charset="0"/>
                <a:cs typeface="Amazon Ember Display" panose="020F0603020204020204" pitchFamily="34" charset="0"/>
              </a:rPr>
              <a:t> to associate code with business processes, making it easier to refactor following Domain Driven Design.</a:t>
            </a:r>
            <a:endParaRPr lang="en-US" sz="1333" dirty="0">
              <a:solidFill>
                <a:schemeClr val="tx2"/>
              </a:solidFill>
              <a:latin typeface="Amazon Ember Display" panose="020F0603020204020204" pitchFamily="34" charset="0"/>
              <a:cs typeface="Amazon Ember Display" panose="020F0603020204020204" pitchFamily="34" charset="0"/>
            </a:endParaRPr>
          </a:p>
        </p:txBody>
      </p:sp>
      <p:sp>
        <p:nvSpPr>
          <p:cNvPr id="8" name="Rounded Rectangle 3">
            <a:extLst>
              <a:ext uri="{FF2B5EF4-FFF2-40B4-BE49-F238E27FC236}">
                <a16:creationId xmlns:a16="http://schemas.microsoft.com/office/drawing/2014/main" id="{05C83921-E1DC-4ADB-95A4-6B5A5F6A029F}"/>
              </a:ext>
            </a:extLst>
          </p:cNvPr>
          <p:cNvSpPr/>
          <p:nvPr/>
        </p:nvSpPr>
        <p:spPr>
          <a:xfrm>
            <a:off x="10808208" y="265176"/>
            <a:ext cx="1192259" cy="1217958"/>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Microservice Extractor for .NET </a:t>
            </a:r>
          </a:p>
        </p:txBody>
      </p:sp>
      <p:grpSp>
        <p:nvGrpSpPr>
          <p:cNvPr id="2" name="Group 1">
            <a:extLst>
              <a:ext uri="{FF2B5EF4-FFF2-40B4-BE49-F238E27FC236}">
                <a16:creationId xmlns:a16="http://schemas.microsoft.com/office/drawing/2014/main" id="{C0A842C7-EAE8-44C3-9644-9135A2BE958F}"/>
              </a:ext>
            </a:extLst>
          </p:cNvPr>
          <p:cNvGrpSpPr/>
          <p:nvPr/>
        </p:nvGrpSpPr>
        <p:grpSpPr>
          <a:xfrm>
            <a:off x="0" y="1202312"/>
            <a:ext cx="12192000" cy="5038153"/>
            <a:chOff x="0" y="1202312"/>
            <a:chExt cx="12192000" cy="5038153"/>
          </a:xfrm>
        </p:grpSpPr>
        <p:sp>
          <p:nvSpPr>
            <p:cNvPr id="73" name="TextBox 72"/>
            <p:cNvSpPr txBox="1"/>
            <p:nvPr/>
          </p:nvSpPr>
          <p:spPr>
            <a:xfrm>
              <a:off x="0" y="5891587"/>
              <a:ext cx="12192000" cy="348878"/>
            </a:xfrm>
            <a:prstGeom prst="rect">
              <a:avLst/>
            </a:prstGeom>
            <a:noFill/>
          </p:spPr>
          <p:txBody>
            <a:bodyPr wrap="square" rtlCol="0">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hlinkClick r:id="rId3"/>
                </a:rPr>
                <a:t>https://aws.amazon.com/microservice-extractor/</a:t>
              </a:r>
              <a:endPar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5" name="Rectangle 74"/>
            <p:cNvSpPr/>
            <p:nvPr/>
          </p:nvSpPr>
          <p:spPr>
            <a:xfrm>
              <a:off x="0" y="1202312"/>
              <a:ext cx="12192000" cy="425822"/>
            </a:xfrm>
            <a:prstGeom prst="rect">
              <a:avLst/>
            </a:prstGeom>
          </p:spPr>
          <p:txBody>
            <a:bodyPr wrap="square">
              <a:spAutoFit/>
            </a:bodyPr>
            <a:lstStyle/>
            <a:p>
              <a:pPr algn="ctr"/>
              <a:r>
                <a:rPr lang="en-US" sz="2167" dirty="0">
                  <a:solidFill>
                    <a:schemeClr val="accent5"/>
                  </a:solidFill>
                  <a:latin typeface="Amazon Ember Display" panose="020F0603020204020204" pitchFamily="34" charset="0"/>
                </a:rPr>
                <a:t>Simplify refactoring .NET applications</a:t>
              </a:r>
            </a:p>
          </p:txBody>
        </p:sp>
        <p:pic>
          <p:nvPicPr>
            <p:cNvPr id="5" name="Picture 4">
              <a:extLst>
                <a:ext uri="{FF2B5EF4-FFF2-40B4-BE49-F238E27FC236}">
                  <a16:creationId xmlns:a16="http://schemas.microsoft.com/office/drawing/2014/main" id="{CC71D95B-4D45-4E0D-BCFF-E3AFCC1739AE}"/>
                </a:ext>
              </a:extLst>
            </p:cNvPr>
            <p:cNvPicPr>
              <a:picLocks noChangeAspect="1"/>
            </p:cNvPicPr>
            <p:nvPr/>
          </p:nvPicPr>
          <p:blipFill>
            <a:blip r:embed="rId4"/>
            <a:stretch>
              <a:fillRect/>
            </a:stretch>
          </p:blipFill>
          <p:spPr>
            <a:xfrm>
              <a:off x="2115359" y="3429000"/>
              <a:ext cx="8019915" cy="2197429"/>
            </a:xfrm>
            <a:prstGeom prst="rect">
              <a:avLst/>
            </a:prstGeom>
          </p:spPr>
        </p:pic>
      </p:grpSp>
      <p:pic>
        <p:nvPicPr>
          <p:cNvPr id="9" name="Picture 8">
            <a:extLst>
              <a:ext uri="{FF2B5EF4-FFF2-40B4-BE49-F238E27FC236}">
                <a16:creationId xmlns:a16="http://schemas.microsoft.com/office/drawing/2014/main" id="{1FB11B28-5E19-4FF2-8899-FC3842740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3679" y="970744"/>
            <a:ext cx="492878" cy="492878"/>
          </a:xfrm>
          <a:prstGeom prst="rect">
            <a:avLst/>
          </a:prstGeom>
        </p:spPr>
      </p:pic>
      <p:sp>
        <p:nvSpPr>
          <p:cNvPr id="11" name="Content Placeholder 2">
            <a:extLst>
              <a:ext uri="{FF2B5EF4-FFF2-40B4-BE49-F238E27FC236}">
                <a16:creationId xmlns:a16="http://schemas.microsoft.com/office/drawing/2014/main" id="{2F9E3FC3-FB66-437D-85DD-8DD6944976B4}"/>
              </a:ext>
            </a:extLst>
          </p:cNvPr>
          <p:cNvSpPr txBox="1">
            <a:spLocks/>
          </p:cNvSpPr>
          <p:nvPr/>
        </p:nvSpPr>
        <p:spPr>
          <a:xfrm>
            <a:off x="8334309" y="1997347"/>
            <a:ext cx="2919469"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Refactor monolithic codebases</a:t>
            </a:r>
            <a:r>
              <a:rPr lang="en-US" sz="1333" dirty="0">
                <a:latin typeface="Amazon Ember Display" panose="020F0603020204020204" pitchFamily="34" charset="0"/>
                <a:cs typeface="Amazon Ember Display" panose="020F0603020204020204" pitchFamily="34" charset="0"/>
              </a:rPr>
              <a:t> into smaller code projects for teams to independently develop, build, deploy, and operate.</a:t>
            </a:r>
            <a:endParaRPr lang="en-US" sz="1333" dirty="0">
              <a:solidFill>
                <a:schemeClr val="tx2"/>
              </a:solidFill>
              <a:latin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274243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Modernizing inside </a:t>
            </a:r>
            <a:br>
              <a:rPr lang="en-US" dirty="0"/>
            </a:br>
            <a:r>
              <a:rPr lang="en-US" dirty="0"/>
              <a:t>Visual Studio</a:t>
            </a:r>
          </a:p>
        </p:txBody>
      </p:sp>
    </p:spTree>
    <p:extLst>
      <p:ext uri="{BB962C8B-B14F-4D97-AF65-F5344CB8AC3E}">
        <p14:creationId xmlns:p14="http://schemas.microsoft.com/office/powerpoint/2010/main" val="334135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0" y="595028"/>
            <a:ext cx="12192000" cy="727655"/>
          </a:xfrm>
        </p:spPr>
        <p:txBody>
          <a:bodyPr>
            <a:normAutofit/>
          </a:bodyPr>
          <a:lstStyle/>
          <a:p>
            <a:pPr algn="ctr"/>
            <a:r>
              <a:rPr lang="en-US" dirty="0"/>
              <a:t>AWS Toolkit for .NET Refactoring</a:t>
            </a:r>
          </a:p>
        </p:txBody>
      </p:sp>
      <p:sp>
        <p:nvSpPr>
          <p:cNvPr id="74" name="Content Placeholder 2">
            <a:extLst>
              <a:ext uri="{FF2B5EF4-FFF2-40B4-BE49-F238E27FC236}">
                <a16:creationId xmlns:a16="http://schemas.microsoft.com/office/drawing/2014/main" id="{CB4F40D1-7D03-4C50-B077-7500D2E94657}"/>
              </a:ext>
            </a:extLst>
          </p:cNvPr>
          <p:cNvSpPr txBox="1">
            <a:spLocks/>
          </p:cNvSpPr>
          <p:nvPr/>
        </p:nvSpPr>
        <p:spPr>
          <a:xfrm>
            <a:off x="938222" y="2061762"/>
            <a:ext cx="3052632"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ts val="500"/>
              </a:spcBef>
            </a:pPr>
            <a:r>
              <a:rPr lang="en-US" sz="1330" dirty="0">
                <a:solidFill>
                  <a:schemeClr val="accent1"/>
                </a:solidFill>
                <a:latin typeface="Amazon Ember Display" panose="020F0603020204020204" pitchFamily="34" charset="0"/>
                <a:cs typeface="Amazon Ember Display" panose="020F0603020204020204" pitchFamily="34" charset="0"/>
              </a:rPr>
              <a:t>Properly assess</a:t>
            </a:r>
            <a:r>
              <a:rPr lang="en-US" sz="1330" dirty="0">
                <a:latin typeface="Amazon Ember Display" panose="020F0603020204020204" pitchFamily="34" charset="0"/>
                <a:cs typeface="Amazon Ember Display" panose="020F0603020204020204" pitchFamily="34" charset="0"/>
              </a:rPr>
              <a:t> your existing .NET Framework applications and build a rich report to share with technical and business stakeholders </a:t>
            </a:r>
          </a:p>
        </p:txBody>
      </p:sp>
      <p:sp>
        <p:nvSpPr>
          <p:cNvPr id="79" name="Content Placeholder 2">
            <a:extLst>
              <a:ext uri="{FF2B5EF4-FFF2-40B4-BE49-F238E27FC236}">
                <a16:creationId xmlns:a16="http://schemas.microsoft.com/office/drawing/2014/main" id="{CB4F40D1-7D03-4C50-B077-7500D2E94657}"/>
              </a:ext>
            </a:extLst>
          </p:cNvPr>
          <p:cNvSpPr txBox="1">
            <a:spLocks/>
          </p:cNvSpPr>
          <p:nvPr/>
        </p:nvSpPr>
        <p:spPr>
          <a:xfrm>
            <a:off x="4661872" y="2061762"/>
            <a:ext cx="3279257"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Augment </a:t>
            </a:r>
            <a:r>
              <a:rPr lang="en-US" sz="1333" dirty="0">
                <a:latin typeface="Amazon Ember Display" panose="020F0603020204020204" pitchFamily="34" charset="0"/>
                <a:cs typeface="Amazon Ember Display" panose="020F0603020204020204" pitchFamily="34" charset="0"/>
              </a:rPr>
              <a:t>coding changes required to modernize with analyzers and translation engines</a:t>
            </a:r>
            <a:endParaRPr lang="en-US" sz="1333" dirty="0">
              <a:solidFill>
                <a:schemeClr val="tx2"/>
              </a:solidFill>
              <a:latin typeface="Amazon Ember Display" panose="020F0603020204020204" pitchFamily="34" charset="0"/>
              <a:cs typeface="Amazon Ember Display" panose="020F0603020204020204" pitchFamily="34" charset="0"/>
            </a:endParaRPr>
          </a:p>
        </p:txBody>
      </p:sp>
      <p:sp>
        <p:nvSpPr>
          <p:cNvPr id="8" name="Rounded Rectangle 3">
            <a:extLst>
              <a:ext uri="{FF2B5EF4-FFF2-40B4-BE49-F238E27FC236}">
                <a16:creationId xmlns:a16="http://schemas.microsoft.com/office/drawing/2014/main" id="{05C83921-E1DC-4ADB-95A4-6B5A5F6A029F}"/>
              </a:ext>
            </a:extLst>
          </p:cNvPr>
          <p:cNvSpPr/>
          <p:nvPr/>
        </p:nvSpPr>
        <p:spPr>
          <a:xfrm>
            <a:off x="10808208" y="265176"/>
            <a:ext cx="1192259" cy="1217958"/>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Toolkit </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 Refactoring</a:t>
            </a:r>
          </a:p>
        </p:txBody>
      </p:sp>
      <p:grpSp>
        <p:nvGrpSpPr>
          <p:cNvPr id="2" name="Group 1">
            <a:extLst>
              <a:ext uri="{FF2B5EF4-FFF2-40B4-BE49-F238E27FC236}">
                <a16:creationId xmlns:a16="http://schemas.microsoft.com/office/drawing/2014/main" id="{C0A842C7-EAE8-44C3-9644-9135A2BE958F}"/>
              </a:ext>
            </a:extLst>
          </p:cNvPr>
          <p:cNvGrpSpPr/>
          <p:nvPr/>
        </p:nvGrpSpPr>
        <p:grpSpPr>
          <a:xfrm>
            <a:off x="0" y="1202312"/>
            <a:ext cx="12192000" cy="5038153"/>
            <a:chOff x="0" y="1202312"/>
            <a:chExt cx="12192000" cy="5038153"/>
          </a:xfrm>
        </p:grpSpPr>
        <p:sp>
          <p:nvSpPr>
            <p:cNvPr id="73" name="TextBox 72"/>
            <p:cNvSpPr txBox="1"/>
            <p:nvPr/>
          </p:nvSpPr>
          <p:spPr>
            <a:xfrm>
              <a:off x="0" y="5891587"/>
              <a:ext cx="12192000" cy="348878"/>
            </a:xfrm>
            <a:prstGeom prst="rect">
              <a:avLst/>
            </a:prstGeom>
            <a:noFill/>
          </p:spPr>
          <p:txBody>
            <a:bodyPr wrap="square" rtlCol="0">
              <a:spAutoFit/>
            </a:bodyPr>
            <a:lstStyle/>
            <a:p>
              <a:pPr algn="ctr"/>
              <a:r>
                <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hlinkClick r:id="rId3"/>
                </a:rPr>
                <a:t>https://docs.aws.amazon.com/tk-dotnet-refactoring/</a:t>
              </a:r>
              <a:endParaRPr lang="en-US" sz="1667"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5" name="Rectangle 74"/>
            <p:cNvSpPr/>
            <p:nvPr/>
          </p:nvSpPr>
          <p:spPr>
            <a:xfrm>
              <a:off x="0" y="1202312"/>
              <a:ext cx="12192000" cy="425822"/>
            </a:xfrm>
            <a:prstGeom prst="rect">
              <a:avLst/>
            </a:prstGeom>
          </p:spPr>
          <p:txBody>
            <a:bodyPr wrap="square">
              <a:spAutoFit/>
            </a:bodyPr>
            <a:lstStyle/>
            <a:p>
              <a:pPr algn="ctr"/>
              <a:r>
                <a:rPr lang="en-US" sz="2167" dirty="0">
                  <a:solidFill>
                    <a:schemeClr val="accent5"/>
                  </a:solidFill>
                  <a:latin typeface="Amazon Ember Display" panose="020F0603020204020204" pitchFamily="34" charset="0"/>
                </a:rPr>
                <a:t>Modernizing without leaving the IDE</a:t>
              </a:r>
            </a:p>
          </p:txBody>
        </p:sp>
      </p:grpSp>
      <p:sp>
        <p:nvSpPr>
          <p:cNvPr id="11" name="Content Placeholder 2">
            <a:extLst>
              <a:ext uri="{FF2B5EF4-FFF2-40B4-BE49-F238E27FC236}">
                <a16:creationId xmlns:a16="http://schemas.microsoft.com/office/drawing/2014/main" id="{2F9E3FC3-FB66-437D-85DD-8DD6944976B4}"/>
              </a:ext>
            </a:extLst>
          </p:cNvPr>
          <p:cNvSpPr txBox="1">
            <a:spLocks/>
          </p:cNvSpPr>
          <p:nvPr/>
        </p:nvSpPr>
        <p:spPr>
          <a:xfrm>
            <a:off x="8334309" y="1997347"/>
            <a:ext cx="2919469" cy="1431653"/>
          </a:xfrm>
          <a:prstGeom prst="rect">
            <a:avLst/>
          </a:prstGeom>
        </p:spPr>
        <p:txBody>
          <a:bodyPr vert="horz" lIns="0" tIns="0" rIns="0" bIns="0" rtlCol="0" anchor="t" anchorCtr="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r>
              <a:rPr lang="en-US" sz="1333" dirty="0">
                <a:solidFill>
                  <a:schemeClr val="accent1"/>
                </a:solidFill>
                <a:latin typeface="Amazon Ember Display" panose="020F0603020204020204" pitchFamily="34" charset="0"/>
                <a:cs typeface="Amazon Ember Display" panose="020F0603020204020204" pitchFamily="34" charset="0"/>
              </a:rPr>
              <a:t>Seamlessly deploy </a:t>
            </a:r>
            <a:r>
              <a:rPr lang="en-US" sz="1333" dirty="0">
                <a:latin typeface="Amazon Ember Display" panose="020F0603020204020204" pitchFamily="34" charset="0"/>
                <a:cs typeface="Amazon Ember Display" panose="020F0603020204020204" pitchFamily="34" charset="0"/>
              </a:rPr>
              <a:t>ported applications to AWS in a containerized way</a:t>
            </a:r>
            <a:endParaRPr lang="en-US" sz="1333" dirty="0">
              <a:solidFill>
                <a:schemeClr val="tx2"/>
              </a:solidFill>
              <a:latin typeface="Amazon Ember Display" panose="020F0603020204020204" pitchFamily="34" charset="0"/>
              <a:cs typeface="Amazon Ember Display" panose="020F0603020204020204" pitchFamily="34" charset="0"/>
            </a:endParaRPr>
          </a:p>
        </p:txBody>
      </p:sp>
      <p:pic>
        <p:nvPicPr>
          <p:cNvPr id="12" name="Picture 11">
            <a:extLst>
              <a:ext uri="{FF2B5EF4-FFF2-40B4-BE49-F238E27FC236}">
                <a16:creationId xmlns:a16="http://schemas.microsoft.com/office/drawing/2014/main" id="{509623AC-13BB-4E67-B3D9-39AA9FBF32EF}"/>
              </a:ext>
            </a:extLst>
          </p:cNvPr>
          <p:cNvPicPr>
            <a:picLocks noChangeAspect="1"/>
          </p:cNvPicPr>
          <p:nvPr/>
        </p:nvPicPr>
        <p:blipFill>
          <a:blip r:embed="rId4"/>
          <a:stretch>
            <a:fillRect/>
          </a:stretch>
        </p:blipFill>
        <p:spPr>
          <a:xfrm>
            <a:off x="1853867" y="3358505"/>
            <a:ext cx="8484265" cy="2194560"/>
          </a:xfrm>
          <a:prstGeom prst="rect">
            <a:avLst/>
          </a:prstGeom>
        </p:spPr>
      </p:pic>
    </p:spTree>
    <p:extLst>
      <p:ext uri="{BB962C8B-B14F-4D97-AF65-F5344CB8AC3E}">
        <p14:creationId xmlns:p14="http://schemas.microsoft.com/office/powerpoint/2010/main" val="3982477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1000"/>
                                        <p:tgtEl>
                                          <p:spTgt spid="7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000"/>
                                        <p:tgtEl>
                                          <p:spTgt spid="79"/>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75FE99-9041-40CF-AECC-59BF46FDE1D3}"/>
              </a:ext>
            </a:extLst>
          </p:cNvPr>
          <p:cNvSpPr>
            <a:spLocks noGrp="1"/>
          </p:cNvSpPr>
          <p:nvPr>
            <p:ph type="title"/>
          </p:nvPr>
        </p:nvSpPr>
        <p:spPr>
          <a:xfrm>
            <a:off x="609600" y="3050435"/>
            <a:ext cx="7823200" cy="757130"/>
          </a:xfrm>
        </p:spPr>
        <p:txBody>
          <a:bodyPr/>
          <a:lstStyle/>
          <a:p>
            <a:r>
              <a:rPr lang="en-US" dirty="0"/>
              <a:t>Does AWS support .NET?</a:t>
            </a:r>
          </a:p>
        </p:txBody>
      </p:sp>
      <p:sp>
        <p:nvSpPr>
          <p:cNvPr id="4" name="Slide Number Placeholder 3">
            <a:extLst>
              <a:ext uri="{FF2B5EF4-FFF2-40B4-BE49-F238E27FC236}">
                <a16:creationId xmlns:a16="http://schemas.microsoft.com/office/drawing/2014/main" id="{9DA01CD0-E75C-45F1-B846-603BD383A245}"/>
              </a:ext>
            </a:extLst>
          </p:cNvPr>
          <p:cNvSpPr>
            <a:spLocks noGrp="1"/>
          </p:cNvSpPr>
          <p:nvPr>
            <p:ph type="sldNum" sz="quarter" idx="12"/>
          </p:nvPr>
        </p:nvSpPr>
        <p:spPr/>
        <p:txBody>
          <a:bodyPr/>
          <a:lstStyle/>
          <a:p>
            <a:fld id="{EB4B8DE2-A4E8-46E4-8BBF-D75455EFF32C}" type="slidenum">
              <a:rPr lang="en-US" smtClean="0"/>
              <a:pPr/>
              <a:t>4</a:t>
            </a:fld>
            <a:endParaRPr lang="en-US"/>
          </a:p>
        </p:txBody>
      </p:sp>
    </p:spTree>
    <p:extLst>
      <p:ext uri="{BB962C8B-B14F-4D97-AF65-F5344CB8AC3E}">
        <p14:creationId xmlns:p14="http://schemas.microsoft.com/office/powerpoint/2010/main" val="136277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13058-331E-43C7-9620-8A5C608068DB}"/>
              </a:ext>
            </a:extLst>
          </p:cNvPr>
          <p:cNvSpPr>
            <a:spLocks noGrp="1"/>
          </p:cNvSpPr>
          <p:nvPr>
            <p:ph type="title"/>
          </p:nvPr>
        </p:nvSpPr>
        <p:spPr>
          <a:xfrm>
            <a:off x="609600" y="3050435"/>
            <a:ext cx="7823200" cy="757130"/>
          </a:xfrm>
        </p:spPr>
        <p:txBody>
          <a:bodyPr/>
          <a:lstStyle/>
          <a:p>
            <a:r>
              <a:rPr lang="en-US" dirty="0"/>
              <a:t>Wrap up</a:t>
            </a:r>
          </a:p>
        </p:txBody>
      </p:sp>
    </p:spTree>
    <p:extLst>
      <p:ext uri="{BB962C8B-B14F-4D97-AF65-F5344CB8AC3E}">
        <p14:creationId xmlns:p14="http://schemas.microsoft.com/office/powerpoint/2010/main" val="261622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0D71D-8AE2-44F2-94F7-FBF741FF836B}"/>
              </a:ext>
            </a:extLst>
          </p:cNvPr>
          <p:cNvSpPr>
            <a:spLocks noGrp="1"/>
          </p:cNvSpPr>
          <p:nvPr>
            <p:ph type="title"/>
          </p:nvPr>
        </p:nvSpPr>
        <p:spPr/>
        <p:txBody>
          <a:bodyPr/>
          <a:lstStyle/>
          <a:p>
            <a:r>
              <a:rPr lang="en-US" dirty="0"/>
              <a:t>AWS Compute Services for .NET</a:t>
            </a:r>
          </a:p>
        </p:txBody>
      </p:sp>
      <p:sp>
        <p:nvSpPr>
          <p:cNvPr id="3" name="Slide Number Placeholder 2">
            <a:extLst>
              <a:ext uri="{FF2B5EF4-FFF2-40B4-BE49-F238E27FC236}">
                <a16:creationId xmlns:a16="http://schemas.microsoft.com/office/drawing/2014/main" id="{2CDB0591-F4A5-4C8C-9DEE-FB7B165CA6C2}"/>
              </a:ext>
            </a:extLst>
          </p:cNvPr>
          <p:cNvSpPr>
            <a:spLocks noGrp="1"/>
          </p:cNvSpPr>
          <p:nvPr>
            <p:ph type="sldNum" sz="quarter" idx="12"/>
          </p:nvPr>
        </p:nvSpPr>
        <p:spPr/>
        <p:txBody>
          <a:bodyPr/>
          <a:lstStyle/>
          <a:p>
            <a:fld id="{EB4B8DE2-A4E8-46E4-8BBF-D75455EFF32C}" type="slidenum">
              <a:rPr lang="en-US" smtClean="0"/>
              <a:pPr/>
              <a:t>41</a:t>
            </a:fld>
            <a:endParaRPr lang="en-US"/>
          </a:p>
        </p:txBody>
      </p:sp>
      <p:grpSp>
        <p:nvGrpSpPr>
          <p:cNvPr id="33" name="Group 32">
            <a:extLst>
              <a:ext uri="{FF2B5EF4-FFF2-40B4-BE49-F238E27FC236}">
                <a16:creationId xmlns:a16="http://schemas.microsoft.com/office/drawing/2014/main" id="{99A658C9-4525-40A9-9818-60552A7B7872}"/>
              </a:ext>
            </a:extLst>
          </p:cNvPr>
          <p:cNvGrpSpPr/>
          <p:nvPr/>
        </p:nvGrpSpPr>
        <p:grpSpPr>
          <a:xfrm>
            <a:off x="10491191" y="3483153"/>
            <a:ext cx="1412633" cy="937012"/>
            <a:chOff x="4159264" y="1089418"/>
            <a:chExt cx="1412633" cy="937012"/>
          </a:xfrm>
        </p:grpSpPr>
        <p:sp>
          <p:nvSpPr>
            <p:cNvPr id="59" name="TextBox 35">
              <a:extLst>
                <a:ext uri="{FF2B5EF4-FFF2-40B4-BE49-F238E27FC236}">
                  <a16:creationId xmlns:a16="http://schemas.microsoft.com/office/drawing/2014/main" id="{F139BC6D-F55D-4260-A0EB-20AC20AB21F6}"/>
                </a:ext>
              </a:extLst>
            </p:cNvPr>
            <p:cNvSpPr txBox="1"/>
            <p:nvPr/>
          </p:nvSpPr>
          <p:spPr>
            <a:xfrm>
              <a:off x="4159264" y="1718653"/>
              <a:ext cx="141263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AWS Lambda</a:t>
              </a:r>
            </a:p>
          </p:txBody>
        </p:sp>
        <p:pic>
          <p:nvPicPr>
            <p:cNvPr id="60" name="Graphic 44">
              <a:extLst>
                <a:ext uri="{FF2B5EF4-FFF2-40B4-BE49-F238E27FC236}">
                  <a16:creationId xmlns:a16="http://schemas.microsoft.com/office/drawing/2014/main" id="{63692CF1-34C5-4396-BB50-1A3043FAD7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417" y="1089418"/>
              <a:ext cx="588328" cy="588328"/>
            </a:xfrm>
            <a:prstGeom prst="rect">
              <a:avLst/>
            </a:prstGeom>
          </p:spPr>
        </p:pic>
      </p:grpSp>
      <p:grpSp>
        <p:nvGrpSpPr>
          <p:cNvPr id="34" name="Group 33">
            <a:extLst>
              <a:ext uri="{FF2B5EF4-FFF2-40B4-BE49-F238E27FC236}">
                <a16:creationId xmlns:a16="http://schemas.microsoft.com/office/drawing/2014/main" id="{3E7A2AD2-EEC9-4DC0-AFA0-D5F627BCA602}"/>
              </a:ext>
            </a:extLst>
          </p:cNvPr>
          <p:cNvGrpSpPr/>
          <p:nvPr/>
        </p:nvGrpSpPr>
        <p:grpSpPr>
          <a:xfrm>
            <a:off x="1318512" y="3490617"/>
            <a:ext cx="1859171" cy="1153243"/>
            <a:chOff x="1687187" y="1140449"/>
            <a:chExt cx="2301904" cy="1371575"/>
          </a:xfrm>
        </p:grpSpPr>
        <p:sp>
          <p:nvSpPr>
            <p:cNvPr id="57" name="TextBox 38">
              <a:extLst>
                <a:ext uri="{FF2B5EF4-FFF2-40B4-BE49-F238E27FC236}">
                  <a16:creationId xmlns:a16="http://schemas.microsoft.com/office/drawing/2014/main" id="{D90BC33B-4716-4E78-A3D8-E50CF5A22B30}"/>
                </a:ext>
              </a:extLst>
            </p:cNvPr>
            <p:cNvSpPr txBox="1"/>
            <p:nvPr/>
          </p:nvSpPr>
          <p:spPr>
            <a:xfrm>
              <a:off x="1687187" y="1889748"/>
              <a:ext cx="2301904" cy="62227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AWS Elastic Beanstalk</a:t>
              </a:r>
            </a:p>
          </p:txBody>
        </p:sp>
        <p:pic>
          <p:nvPicPr>
            <p:cNvPr id="58" name="Graphic 39">
              <a:extLst>
                <a:ext uri="{FF2B5EF4-FFF2-40B4-BE49-F238E27FC236}">
                  <a16:creationId xmlns:a16="http://schemas.microsoft.com/office/drawing/2014/main" id="{E252A01B-E968-4AEC-99D5-C7D6527D2D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2067" y="1140449"/>
              <a:ext cx="721465" cy="711200"/>
            </a:xfrm>
            <a:prstGeom prst="rect">
              <a:avLst/>
            </a:prstGeom>
          </p:spPr>
        </p:pic>
      </p:grpSp>
      <p:grpSp>
        <p:nvGrpSpPr>
          <p:cNvPr id="35" name="Group 34">
            <a:extLst>
              <a:ext uri="{FF2B5EF4-FFF2-40B4-BE49-F238E27FC236}">
                <a16:creationId xmlns:a16="http://schemas.microsoft.com/office/drawing/2014/main" id="{2593E58E-C963-4AE2-A1EF-7215497DAAEA}"/>
              </a:ext>
            </a:extLst>
          </p:cNvPr>
          <p:cNvGrpSpPr/>
          <p:nvPr/>
        </p:nvGrpSpPr>
        <p:grpSpPr>
          <a:xfrm>
            <a:off x="288177" y="3490614"/>
            <a:ext cx="1246601" cy="926247"/>
            <a:chOff x="8793683" y="1559842"/>
            <a:chExt cx="1513305" cy="1119197"/>
          </a:xfrm>
        </p:grpSpPr>
        <p:sp>
          <p:nvSpPr>
            <p:cNvPr id="55" name="TextBox 41">
              <a:extLst>
                <a:ext uri="{FF2B5EF4-FFF2-40B4-BE49-F238E27FC236}">
                  <a16:creationId xmlns:a16="http://schemas.microsoft.com/office/drawing/2014/main" id="{DD9CCA91-E37B-4809-9FB9-85BD9C45940E}"/>
                </a:ext>
              </a:extLst>
            </p:cNvPr>
            <p:cNvSpPr txBox="1"/>
            <p:nvPr/>
          </p:nvSpPr>
          <p:spPr>
            <a:xfrm>
              <a:off x="8793683" y="2307148"/>
              <a:ext cx="1513305" cy="3718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Amazon EC2</a:t>
              </a:r>
            </a:p>
          </p:txBody>
        </p:sp>
        <p:pic>
          <p:nvPicPr>
            <p:cNvPr id="56" name="Graphic 8">
              <a:extLst>
                <a:ext uri="{FF2B5EF4-FFF2-40B4-BE49-F238E27FC236}">
                  <a16:creationId xmlns:a16="http://schemas.microsoft.com/office/drawing/2014/main" id="{30C25905-383C-496D-8EF4-36793BEC7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94735" y="1559842"/>
              <a:ext cx="711200" cy="711200"/>
            </a:xfrm>
            <a:prstGeom prst="rect">
              <a:avLst/>
            </a:prstGeom>
          </p:spPr>
        </p:pic>
      </p:grpSp>
      <p:grpSp>
        <p:nvGrpSpPr>
          <p:cNvPr id="36" name="Group 35">
            <a:extLst>
              <a:ext uri="{FF2B5EF4-FFF2-40B4-BE49-F238E27FC236}">
                <a16:creationId xmlns:a16="http://schemas.microsoft.com/office/drawing/2014/main" id="{E7749207-DDA9-4D43-B02A-8AB817C18DFC}"/>
              </a:ext>
            </a:extLst>
          </p:cNvPr>
          <p:cNvGrpSpPr/>
          <p:nvPr/>
        </p:nvGrpSpPr>
        <p:grpSpPr>
          <a:xfrm>
            <a:off x="4013485" y="3501348"/>
            <a:ext cx="2301904" cy="1146341"/>
            <a:chOff x="5872284" y="4488384"/>
            <a:chExt cx="2301904" cy="1146341"/>
          </a:xfrm>
        </p:grpSpPr>
        <p:sp>
          <p:nvSpPr>
            <p:cNvPr id="53" name="TextBox 44">
              <a:extLst>
                <a:ext uri="{FF2B5EF4-FFF2-40B4-BE49-F238E27FC236}">
                  <a16:creationId xmlns:a16="http://schemas.microsoft.com/office/drawing/2014/main" id="{CC438F5C-2C8D-4746-B391-2FB81B74ED0F}"/>
                </a:ext>
              </a:extLst>
            </p:cNvPr>
            <p:cNvSpPr txBox="1"/>
            <p:nvPr/>
          </p:nvSpPr>
          <p:spPr>
            <a:xfrm>
              <a:off x="5872284" y="5111505"/>
              <a:ext cx="230190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Amazon Elastic</a:t>
              </a:r>
              <a:br>
                <a:rPr lang="en-US" sz="1400" dirty="0">
                  <a:latin typeface="Amazon Ember Display" panose="020F0603020204020204" pitchFamily="34" charset="0"/>
                </a:rPr>
              </a:br>
              <a:r>
                <a:rPr lang="en-US" sz="1400" dirty="0">
                  <a:latin typeface="Amazon Ember Display" panose="020F0603020204020204" pitchFamily="34" charset="0"/>
                </a:rPr>
                <a:t>Container Service</a:t>
              </a:r>
            </a:p>
          </p:txBody>
        </p:sp>
        <p:pic>
          <p:nvPicPr>
            <p:cNvPr id="54" name="Graphic 30">
              <a:extLst>
                <a:ext uri="{FF2B5EF4-FFF2-40B4-BE49-F238E27FC236}">
                  <a16:creationId xmlns:a16="http://schemas.microsoft.com/office/drawing/2014/main" id="{C90F181B-1232-4051-9F78-E80372AE22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0155" y="4488384"/>
              <a:ext cx="596022" cy="596022"/>
            </a:xfrm>
            <a:prstGeom prst="rect">
              <a:avLst/>
            </a:prstGeom>
          </p:spPr>
        </p:pic>
      </p:grpSp>
      <p:grpSp>
        <p:nvGrpSpPr>
          <p:cNvPr id="37" name="Group 36">
            <a:extLst>
              <a:ext uri="{FF2B5EF4-FFF2-40B4-BE49-F238E27FC236}">
                <a16:creationId xmlns:a16="http://schemas.microsoft.com/office/drawing/2014/main" id="{86D47F84-F12A-4A07-9FFC-95A57D3A3B66}"/>
              </a:ext>
            </a:extLst>
          </p:cNvPr>
          <p:cNvGrpSpPr/>
          <p:nvPr/>
        </p:nvGrpSpPr>
        <p:grpSpPr>
          <a:xfrm>
            <a:off x="7573093" y="3486191"/>
            <a:ext cx="1377175" cy="940820"/>
            <a:chOff x="3342932" y="3742570"/>
            <a:chExt cx="1377175" cy="940820"/>
          </a:xfrm>
        </p:grpSpPr>
        <p:sp>
          <p:nvSpPr>
            <p:cNvPr id="51" name="TextBox 47">
              <a:extLst>
                <a:ext uri="{FF2B5EF4-FFF2-40B4-BE49-F238E27FC236}">
                  <a16:creationId xmlns:a16="http://schemas.microsoft.com/office/drawing/2014/main" id="{CD70D614-BC25-4713-A10B-F79439C89623}"/>
                </a:ext>
              </a:extLst>
            </p:cNvPr>
            <p:cNvSpPr txBox="1"/>
            <p:nvPr/>
          </p:nvSpPr>
          <p:spPr>
            <a:xfrm>
              <a:off x="3342932" y="4375613"/>
              <a:ext cx="137717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AWS </a:t>
              </a:r>
              <a:r>
                <a:rPr lang="en-US" sz="1400" dirty="0" err="1">
                  <a:latin typeface="Amazon Ember Display" panose="020F0603020204020204" pitchFamily="34" charset="0"/>
                </a:rPr>
                <a:t>Fargate</a:t>
              </a:r>
              <a:endParaRPr lang="en-US" sz="1400" dirty="0">
                <a:latin typeface="Amazon Ember Display" panose="020F0603020204020204" pitchFamily="34" charset="0"/>
              </a:endParaRPr>
            </a:p>
          </p:txBody>
        </p:sp>
        <p:pic>
          <p:nvPicPr>
            <p:cNvPr id="52" name="Graphic 7">
              <a:extLst>
                <a:ext uri="{FF2B5EF4-FFF2-40B4-BE49-F238E27FC236}">
                  <a16:creationId xmlns:a16="http://schemas.microsoft.com/office/drawing/2014/main" id="{5C25F7D1-92EB-4830-A9E3-E9998E7A95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37356" y="3742570"/>
              <a:ext cx="588328" cy="588328"/>
            </a:xfrm>
            <a:prstGeom prst="rect">
              <a:avLst/>
            </a:prstGeom>
          </p:spPr>
        </p:pic>
      </p:grpSp>
      <p:sp>
        <p:nvSpPr>
          <p:cNvPr id="38" name="TextBox 49">
            <a:extLst>
              <a:ext uri="{FF2B5EF4-FFF2-40B4-BE49-F238E27FC236}">
                <a16:creationId xmlns:a16="http://schemas.microsoft.com/office/drawing/2014/main" id="{8879B9D5-AC5E-4DF4-B24C-4EC98001A161}"/>
              </a:ext>
            </a:extLst>
          </p:cNvPr>
          <p:cNvSpPr txBox="1"/>
          <p:nvPr/>
        </p:nvSpPr>
        <p:spPr>
          <a:xfrm>
            <a:off x="2585866" y="1724990"/>
            <a:ext cx="411823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latin typeface="Amazon Ember Display" panose="020F0603020204020204" pitchFamily="34" charset="0"/>
                <a:ea typeface="Amazon Ember Display" panose="020F0603020204020204" pitchFamily="34" charset="0"/>
                <a:cs typeface="Amazon Ember Display" panose="020F0603020204020204" pitchFamily="34" charset="0"/>
              </a:rPr>
              <a:t>.NET Framework</a:t>
            </a:r>
          </a:p>
        </p:txBody>
      </p:sp>
      <p:sp>
        <p:nvSpPr>
          <p:cNvPr id="39" name="Right Brace 38">
            <a:extLst>
              <a:ext uri="{FF2B5EF4-FFF2-40B4-BE49-F238E27FC236}">
                <a16:creationId xmlns:a16="http://schemas.microsoft.com/office/drawing/2014/main" id="{579BC099-C85C-4442-9CFF-CC762F68C44C}"/>
              </a:ext>
            </a:extLst>
          </p:cNvPr>
          <p:cNvSpPr/>
          <p:nvPr/>
        </p:nvSpPr>
        <p:spPr>
          <a:xfrm rot="16200000">
            <a:off x="4203445" y="-1568622"/>
            <a:ext cx="769562" cy="8600100"/>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Amazon Ember Display" panose="020F0603020204020204" pitchFamily="34" charset="0"/>
            </a:endParaRPr>
          </a:p>
        </p:txBody>
      </p:sp>
      <p:sp>
        <p:nvSpPr>
          <p:cNvPr id="40" name="TextBox 51">
            <a:extLst>
              <a:ext uri="{FF2B5EF4-FFF2-40B4-BE49-F238E27FC236}">
                <a16:creationId xmlns:a16="http://schemas.microsoft.com/office/drawing/2014/main" id="{8DF7F67E-ADE4-43CF-BE63-01F320C18946}"/>
              </a:ext>
            </a:extLst>
          </p:cNvPr>
          <p:cNvSpPr txBox="1"/>
          <p:nvPr/>
        </p:nvSpPr>
        <p:spPr>
          <a:xfrm>
            <a:off x="5596147" y="5701990"/>
            <a:ext cx="93931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latin typeface="Amazon Ember Display" panose="020F0603020204020204" pitchFamily="34" charset="0"/>
                <a:ea typeface="Amazon Ember Display" panose="020F0603020204020204" pitchFamily="34" charset="0"/>
                <a:cs typeface="Amazon Ember Display" panose="020F0603020204020204" pitchFamily="34" charset="0"/>
              </a:rPr>
              <a:t>.NET </a:t>
            </a:r>
          </a:p>
        </p:txBody>
      </p:sp>
      <p:grpSp>
        <p:nvGrpSpPr>
          <p:cNvPr id="41" name="Group 40">
            <a:extLst>
              <a:ext uri="{FF2B5EF4-FFF2-40B4-BE49-F238E27FC236}">
                <a16:creationId xmlns:a16="http://schemas.microsoft.com/office/drawing/2014/main" id="{6CDDC98C-0C1D-4F07-B919-F13260BFCD25}"/>
              </a:ext>
            </a:extLst>
          </p:cNvPr>
          <p:cNvGrpSpPr/>
          <p:nvPr/>
        </p:nvGrpSpPr>
        <p:grpSpPr>
          <a:xfrm>
            <a:off x="5899567" y="3501348"/>
            <a:ext cx="1754972" cy="1361785"/>
            <a:chOff x="4286140" y="4351412"/>
            <a:chExt cx="1754972" cy="1361785"/>
          </a:xfrm>
        </p:grpSpPr>
        <p:sp>
          <p:nvSpPr>
            <p:cNvPr id="49" name="TextBox 53">
              <a:extLst>
                <a:ext uri="{FF2B5EF4-FFF2-40B4-BE49-F238E27FC236}">
                  <a16:creationId xmlns:a16="http://schemas.microsoft.com/office/drawing/2014/main" id="{B0277077-4682-4C36-8373-1F9918F0CA3B}"/>
                </a:ext>
              </a:extLst>
            </p:cNvPr>
            <p:cNvSpPr txBox="1"/>
            <p:nvPr/>
          </p:nvSpPr>
          <p:spPr>
            <a:xfrm>
              <a:off x="4286140" y="4974533"/>
              <a:ext cx="1754972"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Amazon Elastic Container Service for Kubernetes</a:t>
              </a:r>
            </a:p>
          </p:txBody>
        </p:sp>
        <p:pic>
          <p:nvPicPr>
            <p:cNvPr id="50" name="Graphic 43">
              <a:extLst>
                <a:ext uri="{FF2B5EF4-FFF2-40B4-BE49-F238E27FC236}">
                  <a16:creationId xmlns:a16="http://schemas.microsoft.com/office/drawing/2014/main" id="{5179D01D-9817-4C4E-9725-B971A92438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7916" y="4351412"/>
              <a:ext cx="596022" cy="596022"/>
            </a:xfrm>
            <a:prstGeom prst="rect">
              <a:avLst/>
            </a:prstGeom>
          </p:spPr>
        </p:pic>
      </p:grpSp>
      <p:sp>
        <p:nvSpPr>
          <p:cNvPr id="42" name="Right Brace 41">
            <a:extLst>
              <a:ext uri="{FF2B5EF4-FFF2-40B4-BE49-F238E27FC236}">
                <a16:creationId xmlns:a16="http://schemas.microsoft.com/office/drawing/2014/main" id="{F19A0A72-1832-4FC3-9242-6588826AD14B}"/>
              </a:ext>
            </a:extLst>
          </p:cNvPr>
          <p:cNvSpPr/>
          <p:nvPr/>
        </p:nvSpPr>
        <p:spPr>
          <a:xfrm rot="5400000" flipV="1">
            <a:off x="5608939" y="-685153"/>
            <a:ext cx="941257" cy="11582783"/>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Amazon Ember Display" panose="020F0603020204020204" pitchFamily="34" charset="0"/>
            </a:endParaRPr>
          </a:p>
        </p:txBody>
      </p:sp>
      <p:pic>
        <p:nvPicPr>
          <p:cNvPr id="43" name="Picture 42">
            <a:extLst>
              <a:ext uri="{FF2B5EF4-FFF2-40B4-BE49-F238E27FC236}">
                <a16:creationId xmlns:a16="http://schemas.microsoft.com/office/drawing/2014/main" id="{82FFEB0C-2CF3-4ECF-8751-42B0835E2D75}"/>
              </a:ext>
            </a:extLst>
          </p:cNvPr>
          <p:cNvPicPr>
            <a:picLocks noChangeAspect="1"/>
          </p:cNvPicPr>
          <p:nvPr/>
        </p:nvPicPr>
        <p:blipFill>
          <a:blip r:embed="rId15"/>
          <a:stretch>
            <a:fillRect/>
          </a:stretch>
        </p:blipFill>
        <p:spPr>
          <a:xfrm>
            <a:off x="10226891" y="2544448"/>
            <a:ext cx="472804" cy="571762"/>
          </a:xfrm>
          <a:prstGeom prst="rect">
            <a:avLst/>
          </a:prstGeom>
        </p:spPr>
      </p:pic>
      <p:grpSp>
        <p:nvGrpSpPr>
          <p:cNvPr id="44" name="Group 43">
            <a:extLst>
              <a:ext uri="{FF2B5EF4-FFF2-40B4-BE49-F238E27FC236}">
                <a16:creationId xmlns:a16="http://schemas.microsoft.com/office/drawing/2014/main" id="{0FD694AB-65F3-428E-9748-D707C8A9ABBD}"/>
              </a:ext>
            </a:extLst>
          </p:cNvPr>
          <p:cNvGrpSpPr/>
          <p:nvPr/>
        </p:nvGrpSpPr>
        <p:grpSpPr>
          <a:xfrm>
            <a:off x="2961417" y="3483153"/>
            <a:ext cx="1422082" cy="1152455"/>
            <a:chOff x="967573" y="2954559"/>
            <a:chExt cx="1760729" cy="1372939"/>
          </a:xfrm>
        </p:grpSpPr>
        <p:sp>
          <p:nvSpPr>
            <p:cNvPr id="47" name="TextBox 58">
              <a:extLst>
                <a:ext uri="{FF2B5EF4-FFF2-40B4-BE49-F238E27FC236}">
                  <a16:creationId xmlns:a16="http://schemas.microsoft.com/office/drawing/2014/main" id="{27C8AA36-2C4A-4117-84A4-119158D15D8E}"/>
                </a:ext>
              </a:extLst>
            </p:cNvPr>
            <p:cNvSpPr txBox="1"/>
            <p:nvPr/>
          </p:nvSpPr>
          <p:spPr>
            <a:xfrm>
              <a:off x="967573" y="3704177"/>
              <a:ext cx="1760729" cy="623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latin typeface="Amazon Ember Display" panose="020F0603020204020204" pitchFamily="34" charset="0"/>
                </a:rPr>
                <a:t>Amazon </a:t>
              </a:r>
              <a:r>
                <a:rPr lang="en-US" sz="1400" dirty="0" err="1">
                  <a:latin typeface="Amazon Ember Display" panose="020F0603020204020204" pitchFamily="34" charset="0"/>
                </a:rPr>
                <a:t>Lightsail</a:t>
              </a:r>
              <a:endParaRPr lang="en-US" sz="1400" dirty="0">
                <a:latin typeface="Amazon Ember Display" panose="020F0603020204020204" pitchFamily="34" charset="0"/>
              </a:endParaRPr>
            </a:p>
          </p:txBody>
        </p:sp>
        <p:pic>
          <p:nvPicPr>
            <p:cNvPr id="48" name="Picture 47">
              <a:extLst>
                <a:ext uri="{FF2B5EF4-FFF2-40B4-BE49-F238E27FC236}">
                  <a16:creationId xmlns:a16="http://schemas.microsoft.com/office/drawing/2014/main" id="{8DA5C997-0AD4-4A5C-AD18-7E224F43FF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58253" y="2954559"/>
              <a:ext cx="721465" cy="710051"/>
            </a:xfrm>
            <a:prstGeom prst="rect">
              <a:avLst/>
            </a:prstGeom>
          </p:spPr>
        </p:pic>
      </p:grpSp>
      <p:sp>
        <p:nvSpPr>
          <p:cNvPr id="45" name="TextBox 18">
            <a:extLst>
              <a:ext uri="{FF2B5EF4-FFF2-40B4-BE49-F238E27FC236}">
                <a16:creationId xmlns:a16="http://schemas.microsoft.com/office/drawing/2014/main" id="{291089A4-14E7-4071-8A0C-4565821E98CF}"/>
              </a:ext>
            </a:extLst>
          </p:cNvPr>
          <p:cNvSpPr txBox="1">
            <a:spLocks noChangeArrowheads="1"/>
          </p:cNvSpPr>
          <p:nvPr/>
        </p:nvSpPr>
        <p:spPr bwMode="auto">
          <a:xfrm>
            <a:off x="8952486" y="4119234"/>
            <a:ext cx="17549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400" dirty="0">
                <a:latin typeface="Arial" panose="020B0604020202020204" pitchFamily="34" charset="0"/>
                <a:ea typeface="Amazon Ember Display" panose="020F0603020204020204" pitchFamily="34" charset="0"/>
                <a:cs typeface="Arial" panose="020B0604020202020204" pitchFamily="34" charset="0"/>
              </a:rPr>
              <a:t>AWS App Runner</a:t>
            </a:r>
          </a:p>
        </p:txBody>
      </p:sp>
      <p:pic>
        <p:nvPicPr>
          <p:cNvPr id="46" name="Graphic 7">
            <a:extLst>
              <a:ext uri="{FF2B5EF4-FFF2-40B4-BE49-F238E27FC236}">
                <a16:creationId xmlns:a16="http://schemas.microsoft.com/office/drawing/2014/main" id="{87D2A935-664D-4A28-9951-7405C9CB41C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535808" y="3483153"/>
            <a:ext cx="588328" cy="58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89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4EC0-1192-4DDF-8D39-A6F5FBBF15DA}"/>
              </a:ext>
            </a:extLst>
          </p:cNvPr>
          <p:cNvSpPr>
            <a:spLocks noGrp="1"/>
          </p:cNvSpPr>
          <p:nvPr>
            <p:ph type="title"/>
          </p:nvPr>
        </p:nvSpPr>
        <p:spPr/>
        <p:txBody>
          <a:bodyPr/>
          <a:lstStyle/>
          <a:p>
            <a:r>
              <a:rPr lang="en-US" dirty="0"/>
              <a:t>Don’t forget the most important key takeaway</a:t>
            </a:r>
          </a:p>
        </p:txBody>
      </p:sp>
      <p:sp>
        <p:nvSpPr>
          <p:cNvPr id="4" name="Slide Number Placeholder 3">
            <a:extLst>
              <a:ext uri="{FF2B5EF4-FFF2-40B4-BE49-F238E27FC236}">
                <a16:creationId xmlns:a16="http://schemas.microsoft.com/office/drawing/2014/main" id="{27FC42B9-9996-4962-9A56-50F1BB321D8B}"/>
              </a:ext>
            </a:extLst>
          </p:cNvPr>
          <p:cNvSpPr>
            <a:spLocks noGrp="1"/>
          </p:cNvSpPr>
          <p:nvPr>
            <p:ph type="sldNum" sz="quarter" idx="12"/>
          </p:nvPr>
        </p:nvSpPr>
        <p:spPr/>
        <p:txBody>
          <a:bodyPr/>
          <a:lstStyle/>
          <a:p>
            <a:fld id="{EB4B8DE2-A4E8-46E4-8BBF-D75455EFF32C}" type="slidenum">
              <a:rPr lang="en-US" smtClean="0"/>
              <a:pPr/>
              <a:t>42</a:t>
            </a:fld>
            <a:endParaRPr lang="en-US"/>
          </a:p>
        </p:txBody>
      </p:sp>
      <p:sp>
        <p:nvSpPr>
          <p:cNvPr id="5" name="Heart 4">
            <a:extLst>
              <a:ext uri="{FF2B5EF4-FFF2-40B4-BE49-F238E27FC236}">
                <a16:creationId xmlns:a16="http://schemas.microsoft.com/office/drawing/2014/main" id="{B20A423B-3875-4633-AC75-5828A0F6F574}"/>
              </a:ext>
            </a:extLst>
          </p:cNvPr>
          <p:cNvSpPr/>
          <p:nvPr/>
        </p:nvSpPr>
        <p:spPr>
          <a:xfrm>
            <a:off x="4338415" y="2602637"/>
            <a:ext cx="2589692" cy="2133530"/>
          </a:xfrm>
          <a:prstGeom prst="hear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latin typeface="Amazon Ember Display" panose="020F0603020204020204" pitchFamily="34" charset="0"/>
            </a:endParaRPr>
          </a:p>
        </p:txBody>
      </p:sp>
      <p:sp>
        <p:nvSpPr>
          <p:cNvPr id="6" name="TextBox 5">
            <a:extLst>
              <a:ext uri="{FF2B5EF4-FFF2-40B4-BE49-F238E27FC236}">
                <a16:creationId xmlns:a16="http://schemas.microsoft.com/office/drawing/2014/main" id="{AD7932BC-30B5-4AE8-AE5D-A8F8146856C5}"/>
              </a:ext>
            </a:extLst>
          </p:cNvPr>
          <p:cNvSpPr txBox="1"/>
          <p:nvPr/>
        </p:nvSpPr>
        <p:spPr>
          <a:xfrm>
            <a:off x="7334919" y="2121833"/>
            <a:ext cx="4241641" cy="24006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0" dirty="0">
                <a:latin typeface="Amazon Ember Display" panose="020F0603020204020204" pitchFamily="34" charset="0"/>
                <a:ea typeface="Amazon Ember Display" panose="020F0603020204020204" pitchFamily="34" charset="0"/>
                <a:cs typeface="Amazon Ember Display" panose="020F0603020204020204" pitchFamily="34" charset="0"/>
              </a:rPr>
              <a:t>.NET</a:t>
            </a:r>
          </a:p>
        </p:txBody>
      </p:sp>
      <p:pic>
        <p:nvPicPr>
          <p:cNvPr id="7" name="Picture 6">
            <a:extLst>
              <a:ext uri="{FF2B5EF4-FFF2-40B4-BE49-F238E27FC236}">
                <a16:creationId xmlns:a16="http://schemas.microsoft.com/office/drawing/2014/main" id="{D988B94A-3C63-490A-9DB5-F81DADA409C9}"/>
              </a:ext>
            </a:extLst>
          </p:cNvPr>
          <p:cNvPicPr>
            <a:picLocks noChangeAspect="1"/>
          </p:cNvPicPr>
          <p:nvPr/>
        </p:nvPicPr>
        <p:blipFill>
          <a:blip r:embed="rId2"/>
          <a:srcRect/>
          <a:stretch/>
        </p:blipFill>
        <p:spPr>
          <a:xfrm>
            <a:off x="615440" y="2823726"/>
            <a:ext cx="2828314" cy="1691352"/>
          </a:xfrm>
          <a:prstGeom prst="rect">
            <a:avLst/>
          </a:prstGeom>
        </p:spPr>
      </p:pic>
    </p:spTree>
    <p:extLst>
      <p:ext uri="{BB962C8B-B14F-4D97-AF65-F5344CB8AC3E}">
        <p14:creationId xmlns:p14="http://schemas.microsoft.com/office/powerpoint/2010/main" val="288654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89BD19-965B-44B3-BE8B-064A3F536020}"/>
              </a:ext>
            </a:extLst>
          </p:cNvPr>
          <p:cNvSpPr>
            <a:spLocks noGrp="1"/>
          </p:cNvSpPr>
          <p:nvPr>
            <p:ph type="body" sz="quarter" idx="10"/>
          </p:nvPr>
        </p:nvSpPr>
        <p:spPr>
          <a:xfrm>
            <a:off x="619124" y="3621643"/>
            <a:ext cx="2390776" cy="369332"/>
          </a:xfrm>
        </p:spPr>
        <p:txBody>
          <a:bodyPr/>
          <a:lstStyle/>
          <a:p>
            <a:r>
              <a:rPr lang="en-US" dirty="0"/>
              <a:t>Isaac Levin</a:t>
            </a:r>
          </a:p>
        </p:txBody>
      </p:sp>
      <p:sp>
        <p:nvSpPr>
          <p:cNvPr id="5" name="Text Placeholder 4">
            <a:extLst>
              <a:ext uri="{FF2B5EF4-FFF2-40B4-BE49-F238E27FC236}">
                <a16:creationId xmlns:a16="http://schemas.microsoft.com/office/drawing/2014/main" id="{E762F348-6F0F-425A-BB5A-8027735530B2}"/>
              </a:ext>
            </a:extLst>
          </p:cNvPr>
          <p:cNvSpPr>
            <a:spLocks noGrp="1"/>
          </p:cNvSpPr>
          <p:nvPr>
            <p:ph type="body" sz="quarter" idx="11"/>
          </p:nvPr>
        </p:nvSpPr>
        <p:spPr>
          <a:xfrm>
            <a:off x="619124" y="3990975"/>
            <a:ext cx="4975226" cy="911019"/>
          </a:xfrm>
        </p:spPr>
        <p:txBody>
          <a:bodyPr/>
          <a:lstStyle/>
          <a:p>
            <a:endParaRPr lang="en-US" dirty="0"/>
          </a:p>
          <a:p>
            <a:r>
              <a:rPr lang="en-US" dirty="0"/>
              <a:t>Follow me on Twitter/Twitch/GitHub</a:t>
            </a:r>
          </a:p>
          <a:p>
            <a:r>
              <a:rPr lang="en-US" dirty="0"/>
              <a:t>@isaacrlevin</a:t>
            </a:r>
          </a:p>
        </p:txBody>
      </p:sp>
      <p:sp>
        <p:nvSpPr>
          <p:cNvPr id="3" name="Slide Number Placeholder 2">
            <a:extLst>
              <a:ext uri="{FF2B5EF4-FFF2-40B4-BE49-F238E27FC236}">
                <a16:creationId xmlns:a16="http://schemas.microsoft.com/office/drawing/2014/main" id="{35952D5B-906F-4637-8DE7-55973438CE15}"/>
              </a:ext>
            </a:extLst>
          </p:cNvPr>
          <p:cNvSpPr>
            <a:spLocks noGrp="1"/>
          </p:cNvSpPr>
          <p:nvPr>
            <p:ph type="sldNum" sz="quarter" idx="4294967295"/>
          </p:nvPr>
        </p:nvSpPr>
        <p:spPr>
          <a:xfrm>
            <a:off x="9448800" y="6289675"/>
            <a:ext cx="2743200" cy="365125"/>
          </a:xfrm>
        </p:spPr>
        <p:txBody>
          <a:bodyPr/>
          <a:lstStyle/>
          <a:p>
            <a:fld id="{EB4B8DE2-A4E8-46E4-8BBF-D75455EFF32C}" type="slidenum">
              <a:rPr lang="en-US" smtClean="0"/>
              <a:pPr/>
              <a:t>43</a:t>
            </a:fld>
            <a:endParaRPr lang="en-US"/>
          </a:p>
        </p:txBody>
      </p:sp>
      <p:pic>
        <p:nvPicPr>
          <p:cNvPr id="8" name="Graphic 7">
            <a:extLst>
              <a:ext uri="{FF2B5EF4-FFF2-40B4-BE49-F238E27FC236}">
                <a16:creationId xmlns:a16="http://schemas.microsoft.com/office/drawing/2014/main" id="{60AFC3A2-2782-C3F5-D3B3-E7DD8A34F5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8106" y="1593745"/>
            <a:ext cx="4232564" cy="4232564"/>
          </a:xfrm>
          <a:prstGeom prst="rect">
            <a:avLst/>
          </a:prstGeom>
        </p:spPr>
      </p:pic>
      <p:sp>
        <p:nvSpPr>
          <p:cNvPr id="9" name="TextBox 8">
            <a:extLst>
              <a:ext uri="{FF2B5EF4-FFF2-40B4-BE49-F238E27FC236}">
                <a16:creationId xmlns:a16="http://schemas.microsoft.com/office/drawing/2014/main" id="{531FB067-D204-8C1E-9047-FA1CB6780443}"/>
              </a:ext>
            </a:extLst>
          </p:cNvPr>
          <p:cNvSpPr txBox="1"/>
          <p:nvPr/>
        </p:nvSpPr>
        <p:spPr>
          <a:xfrm>
            <a:off x="3475511" y="739303"/>
            <a:ext cx="6636432" cy="584775"/>
          </a:xfrm>
          <a:prstGeom prst="rect">
            <a:avLst/>
          </a:prstGeom>
          <a:noFill/>
        </p:spPr>
        <p:txBody>
          <a:bodyPr wrap="none" lIns="0" rIns="0" rtlCol="0">
            <a:spAutoFit/>
          </a:bodyPr>
          <a:lstStyle/>
          <a:p>
            <a:pPr algn="l"/>
            <a:r>
              <a:rPr lang="en-US" sz="3200" dirty="0">
                <a:latin typeface="Amazon Ember Display" panose="020F0603020204020204" pitchFamily="34" charset="0"/>
              </a:rPr>
              <a:t>List of interesting links, click away!!!</a:t>
            </a:r>
          </a:p>
        </p:txBody>
      </p:sp>
    </p:spTree>
    <p:extLst>
      <p:ext uri="{BB962C8B-B14F-4D97-AF65-F5344CB8AC3E}">
        <p14:creationId xmlns:p14="http://schemas.microsoft.com/office/powerpoint/2010/main" val="25298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CBCD65BC-75A8-4E21-A0C2-F4D2E50017DF}"/>
              </a:ext>
            </a:extLst>
          </p:cNvPr>
          <p:cNvSpPr txBox="1"/>
          <p:nvPr/>
        </p:nvSpPr>
        <p:spPr>
          <a:xfrm rot="16200000">
            <a:off x="-3114751" y="3172790"/>
            <a:ext cx="6741925" cy="51242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horz" wrap="square" lIns="13703" tIns="13703" rIns="13703" bIns="13703"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spcBef>
                <a:spcPts val="2133"/>
              </a:spcBef>
              <a:defRPr/>
            </a:pPr>
            <a:r>
              <a:rPr lang="en-US" sz="1400" dirty="0">
                <a:solidFill>
                  <a:srgbClr val="FFFFFF"/>
                </a:solidFill>
                <a:latin typeface="Amazon Ember Display" panose="020F0603020204020204" pitchFamily="34" charset="0"/>
                <a:sym typeface="Helvetica Light"/>
              </a:rPr>
              <a:t>Customer Adoption</a:t>
            </a:r>
          </a:p>
        </p:txBody>
      </p:sp>
      <p:sp>
        <p:nvSpPr>
          <p:cNvPr id="134" name="Freeform 85">
            <a:extLst>
              <a:ext uri="{FF2B5EF4-FFF2-40B4-BE49-F238E27FC236}">
                <a16:creationId xmlns:a16="http://schemas.microsoft.com/office/drawing/2014/main" id="{4E9E2226-5FEF-43CB-B826-A034CD09032C}"/>
              </a:ext>
            </a:extLst>
          </p:cNvPr>
          <p:cNvSpPr/>
          <p:nvPr/>
        </p:nvSpPr>
        <p:spPr>
          <a:xfrm>
            <a:off x="635000" y="322963"/>
            <a:ext cx="11379199" cy="6019801"/>
          </a:xfrm>
          <a:custGeom>
            <a:avLst/>
            <a:gdLst>
              <a:gd name="connsiteX0" fmla="*/ 0 w 5314950"/>
              <a:gd name="connsiteY0" fmla="*/ 0 h 3000375"/>
              <a:gd name="connsiteX1" fmla="*/ 0 w 5314950"/>
              <a:gd name="connsiteY1" fmla="*/ 3000375 h 3000375"/>
              <a:gd name="connsiteX2" fmla="*/ 5314950 w 5314950"/>
              <a:gd name="connsiteY2" fmla="*/ 3000375 h 3000375"/>
            </a:gdLst>
            <a:ahLst/>
            <a:cxnLst>
              <a:cxn ang="0">
                <a:pos x="connsiteX0" y="connsiteY0"/>
              </a:cxn>
              <a:cxn ang="0">
                <a:pos x="connsiteX1" y="connsiteY1"/>
              </a:cxn>
              <a:cxn ang="0">
                <a:pos x="connsiteX2" y="connsiteY2"/>
              </a:cxn>
            </a:cxnLst>
            <a:rect l="l" t="t" r="r" b="b"/>
            <a:pathLst>
              <a:path w="5314950" h="3000375">
                <a:moveTo>
                  <a:pt x="0" y="0"/>
                </a:moveTo>
                <a:lnTo>
                  <a:pt x="0" y="3000375"/>
                </a:lnTo>
                <a:lnTo>
                  <a:pt x="5314950" y="3000375"/>
                </a:lnTo>
              </a:path>
            </a:pathLst>
          </a:custGeom>
          <a:noFill/>
          <a:ln w="25400">
            <a:solidFill>
              <a:schemeClr val="tx1"/>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76">
              <a:defRPr/>
            </a:pPr>
            <a:endParaRPr lang="en-US" sz="2400" dirty="0">
              <a:solidFill>
                <a:srgbClr val="FFFFFF"/>
              </a:solidFill>
              <a:latin typeface="Arial"/>
            </a:endParaRPr>
          </a:p>
        </p:txBody>
      </p:sp>
      <p:sp>
        <p:nvSpPr>
          <p:cNvPr id="135" name="TextBox 134">
            <a:extLst>
              <a:ext uri="{FF2B5EF4-FFF2-40B4-BE49-F238E27FC236}">
                <a16:creationId xmlns:a16="http://schemas.microsoft.com/office/drawing/2014/main" id="{D73B821F-BEBF-40A6-AC10-89DC5A7F75CB}"/>
              </a:ext>
            </a:extLst>
          </p:cNvPr>
          <p:cNvSpPr txBox="1"/>
          <p:nvPr/>
        </p:nvSpPr>
        <p:spPr>
          <a:xfrm>
            <a:off x="635000"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6">
              <a:defRPr/>
            </a:pPr>
            <a:r>
              <a:rPr lang="en-US" sz="1067" dirty="0">
                <a:solidFill>
                  <a:srgbClr val="FFFFFF"/>
                </a:solidFill>
                <a:latin typeface="Amazon Ember Display" panose="020F0603020204020204" pitchFamily="34" charset="0"/>
              </a:rPr>
              <a:t>2008</a:t>
            </a:r>
          </a:p>
        </p:txBody>
      </p:sp>
      <p:sp>
        <p:nvSpPr>
          <p:cNvPr id="136" name="TextBox 135">
            <a:extLst>
              <a:ext uri="{FF2B5EF4-FFF2-40B4-BE49-F238E27FC236}">
                <a16:creationId xmlns:a16="http://schemas.microsoft.com/office/drawing/2014/main" id="{24E887FE-65D2-44AE-8416-F29D88C33865}"/>
              </a:ext>
            </a:extLst>
          </p:cNvPr>
          <p:cNvSpPr txBox="1"/>
          <p:nvPr/>
        </p:nvSpPr>
        <p:spPr>
          <a:xfrm>
            <a:off x="9582903" y="6431732"/>
            <a:ext cx="751233"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09576">
              <a:defRPr/>
            </a:pPr>
            <a:r>
              <a:rPr lang="en-US" sz="1067" dirty="0">
                <a:solidFill>
                  <a:srgbClr val="FFFFFF"/>
                </a:solidFill>
                <a:latin typeface="Amazon Ember Display" panose="020F0603020204020204" pitchFamily="34" charset="0"/>
              </a:rPr>
              <a:t>Today</a:t>
            </a:r>
          </a:p>
        </p:txBody>
      </p:sp>
      <p:sp>
        <p:nvSpPr>
          <p:cNvPr id="137" name="TextBox 136">
            <a:extLst>
              <a:ext uri="{FF2B5EF4-FFF2-40B4-BE49-F238E27FC236}">
                <a16:creationId xmlns:a16="http://schemas.microsoft.com/office/drawing/2014/main" id="{EC113C9D-3781-4BA0-82C2-0DE403666446}"/>
              </a:ext>
            </a:extLst>
          </p:cNvPr>
          <p:cNvSpPr txBox="1"/>
          <p:nvPr/>
        </p:nvSpPr>
        <p:spPr>
          <a:xfrm>
            <a:off x="1913272"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2010</a:t>
            </a:r>
          </a:p>
        </p:txBody>
      </p:sp>
      <p:sp>
        <p:nvSpPr>
          <p:cNvPr id="138" name="TextBox 137">
            <a:extLst>
              <a:ext uri="{FF2B5EF4-FFF2-40B4-BE49-F238E27FC236}">
                <a16:creationId xmlns:a16="http://schemas.microsoft.com/office/drawing/2014/main" id="{2460009D-414A-4894-9BB0-4CEA4D7002DE}"/>
              </a:ext>
            </a:extLst>
          </p:cNvPr>
          <p:cNvSpPr txBox="1"/>
          <p:nvPr/>
        </p:nvSpPr>
        <p:spPr>
          <a:xfrm>
            <a:off x="3191544"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2012</a:t>
            </a:r>
          </a:p>
        </p:txBody>
      </p:sp>
      <p:sp>
        <p:nvSpPr>
          <p:cNvPr id="139" name="TextBox 138">
            <a:extLst>
              <a:ext uri="{FF2B5EF4-FFF2-40B4-BE49-F238E27FC236}">
                <a16:creationId xmlns:a16="http://schemas.microsoft.com/office/drawing/2014/main" id="{767EB2A6-F20C-467F-AAE1-81F591021431}"/>
              </a:ext>
            </a:extLst>
          </p:cNvPr>
          <p:cNvSpPr txBox="1"/>
          <p:nvPr/>
        </p:nvSpPr>
        <p:spPr>
          <a:xfrm>
            <a:off x="4469816"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2014</a:t>
            </a:r>
          </a:p>
        </p:txBody>
      </p:sp>
      <p:sp>
        <p:nvSpPr>
          <p:cNvPr id="140" name="TextBox 139">
            <a:extLst>
              <a:ext uri="{FF2B5EF4-FFF2-40B4-BE49-F238E27FC236}">
                <a16:creationId xmlns:a16="http://schemas.microsoft.com/office/drawing/2014/main" id="{347F5B0C-3ED8-43F2-9C07-36D43C166F1B}"/>
              </a:ext>
            </a:extLst>
          </p:cNvPr>
          <p:cNvSpPr txBox="1"/>
          <p:nvPr/>
        </p:nvSpPr>
        <p:spPr>
          <a:xfrm>
            <a:off x="5748088"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2016</a:t>
            </a:r>
          </a:p>
        </p:txBody>
      </p:sp>
      <p:sp>
        <p:nvSpPr>
          <p:cNvPr id="141" name="TextBox 140">
            <a:extLst>
              <a:ext uri="{FF2B5EF4-FFF2-40B4-BE49-F238E27FC236}">
                <a16:creationId xmlns:a16="http://schemas.microsoft.com/office/drawing/2014/main" id="{865F8690-B3F3-4EB5-B86D-D2F0474CB5B5}"/>
              </a:ext>
            </a:extLst>
          </p:cNvPr>
          <p:cNvSpPr txBox="1"/>
          <p:nvPr/>
        </p:nvSpPr>
        <p:spPr>
          <a:xfrm>
            <a:off x="7026360"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2018</a:t>
            </a:r>
          </a:p>
        </p:txBody>
      </p:sp>
      <p:sp>
        <p:nvSpPr>
          <p:cNvPr id="142" name="TextBox 141">
            <a:extLst>
              <a:ext uri="{FF2B5EF4-FFF2-40B4-BE49-F238E27FC236}">
                <a16:creationId xmlns:a16="http://schemas.microsoft.com/office/drawing/2014/main" id="{31253F9E-3342-442A-A652-34CEB28537A9}"/>
              </a:ext>
            </a:extLst>
          </p:cNvPr>
          <p:cNvSpPr txBox="1"/>
          <p:nvPr/>
        </p:nvSpPr>
        <p:spPr>
          <a:xfrm>
            <a:off x="8304632" y="6419222"/>
            <a:ext cx="642205" cy="256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6">
              <a:defRPr/>
            </a:pPr>
            <a:r>
              <a:rPr lang="en-US" sz="1067" dirty="0">
                <a:solidFill>
                  <a:srgbClr val="FFFFFF"/>
                </a:solidFill>
                <a:latin typeface="Amazon Ember Display" panose="020F0603020204020204" pitchFamily="34" charset="0"/>
              </a:rPr>
              <a:t>2020</a:t>
            </a:r>
          </a:p>
        </p:txBody>
      </p:sp>
      <p:sp>
        <p:nvSpPr>
          <p:cNvPr id="143" name="Title 1">
            <a:extLst>
              <a:ext uri="{FF2B5EF4-FFF2-40B4-BE49-F238E27FC236}">
                <a16:creationId xmlns:a16="http://schemas.microsoft.com/office/drawing/2014/main" id="{9B54B3BB-B6D6-4E98-89CD-F7B61F253CCC}"/>
              </a:ext>
            </a:extLst>
          </p:cNvPr>
          <p:cNvSpPr txBox="1">
            <a:spLocks/>
          </p:cNvSpPr>
          <p:nvPr/>
        </p:nvSpPr>
        <p:spPr>
          <a:xfrm>
            <a:off x="851099" y="396358"/>
            <a:ext cx="7508074" cy="1370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atin typeface="Amazon Ember Display" panose="020F0603020204020204" pitchFamily="34" charset="0"/>
              </a:rPr>
              <a:t>Never ending commitment</a:t>
            </a:r>
            <a:br>
              <a:rPr lang="en-US" sz="4000" dirty="0">
                <a:latin typeface="Amazon Ember Display" panose="020F0603020204020204" pitchFamily="34" charset="0"/>
              </a:rPr>
            </a:br>
            <a:r>
              <a:rPr lang="en-US" sz="4000" dirty="0">
                <a:latin typeface="Amazon Ember Display" panose="020F0603020204020204" pitchFamily="34" charset="0"/>
              </a:rPr>
              <a:t>to .NET</a:t>
            </a:r>
          </a:p>
        </p:txBody>
      </p:sp>
      <p:sp>
        <p:nvSpPr>
          <p:cNvPr id="173" name="TextBox 158">
            <a:extLst>
              <a:ext uri="{FF2B5EF4-FFF2-40B4-BE49-F238E27FC236}">
                <a16:creationId xmlns:a16="http://schemas.microsoft.com/office/drawing/2014/main" id="{7714EF72-2EAD-452A-92C2-53FA51451737}"/>
              </a:ext>
            </a:extLst>
          </p:cNvPr>
          <p:cNvSpPr txBox="1"/>
          <p:nvPr/>
        </p:nvSpPr>
        <p:spPr>
          <a:xfrm>
            <a:off x="612140" y="5654663"/>
            <a:ext cx="1112076" cy="157479"/>
          </a:xfrm>
          <a:prstGeom prst="rect">
            <a:avLst/>
          </a:prstGeom>
          <a:noFill/>
        </p:spPr>
        <p:txBody>
          <a:bodyPr wrap="none" lIns="0" r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2005</a:t>
            </a:r>
          </a:p>
        </p:txBody>
      </p:sp>
      <p:sp>
        <p:nvSpPr>
          <p:cNvPr id="174" name="Rectangle 173">
            <a:extLst>
              <a:ext uri="{FF2B5EF4-FFF2-40B4-BE49-F238E27FC236}">
                <a16:creationId xmlns:a16="http://schemas.microsoft.com/office/drawing/2014/main" id="{089B90B8-C743-40AA-B063-428CA45A6EAA}"/>
              </a:ext>
            </a:extLst>
          </p:cNvPr>
          <p:cNvSpPr/>
          <p:nvPr/>
        </p:nvSpPr>
        <p:spPr>
          <a:xfrm>
            <a:off x="6025764" y="3212617"/>
            <a:ext cx="1845377"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Windows Deep Learning AMI</a:t>
            </a:r>
          </a:p>
        </p:txBody>
      </p:sp>
      <p:sp>
        <p:nvSpPr>
          <p:cNvPr id="175" name="Rectangle 174">
            <a:extLst>
              <a:ext uri="{FF2B5EF4-FFF2-40B4-BE49-F238E27FC236}">
                <a16:creationId xmlns:a16="http://schemas.microsoft.com/office/drawing/2014/main" id="{0E6F5CCE-F1F8-4B56-A2D7-C986C9620FC7}"/>
              </a:ext>
            </a:extLst>
          </p:cNvPr>
          <p:cNvSpPr/>
          <p:nvPr/>
        </p:nvSpPr>
        <p:spPr>
          <a:xfrm>
            <a:off x="6467871" y="3037401"/>
            <a:ext cx="173255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Hyper-V support in SMS</a:t>
            </a:r>
          </a:p>
        </p:txBody>
      </p:sp>
      <p:sp>
        <p:nvSpPr>
          <p:cNvPr id="176" name="Rectangle 175">
            <a:extLst>
              <a:ext uri="{FF2B5EF4-FFF2-40B4-BE49-F238E27FC236}">
                <a16:creationId xmlns:a16="http://schemas.microsoft.com/office/drawing/2014/main" id="{78F1C675-660F-47AB-ABA3-3AEE870CA41D}"/>
              </a:ext>
            </a:extLst>
          </p:cNvPr>
          <p:cNvSpPr/>
          <p:nvPr/>
        </p:nvSpPr>
        <p:spPr>
          <a:xfrm>
            <a:off x="4735288" y="3409883"/>
            <a:ext cx="29651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Application-consistent Snapshots through VSS</a:t>
            </a:r>
          </a:p>
        </p:txBody>
      </p:sp>
      <p:sp>
        <p:nvSpPr>
          <p:cNvPr id="177" name="Freeform 6">
            <a:extLst>
              <a:ext uri="{FF2B5EF4-FFF2-40B4-BE49-F238E27FC236}">
                <a16:creationId xmlns:a16="http://schemas.microsoft.com/office/drawing/2014/main" id="{063FD1B0-9BEB-4FB9-B880-ADCA85E2EB4A}"/>
              </a:ext>
            </a:extLst>
          </p:cNvPr>
          <p:cNvSpPr/>
          <p:nvPr/>
        </p:nvSpPr>
        <p:spPr>
          <a:xfrm rot="21219008">
            <a:off x="796829" y="696305"/>
            <a:ext cx="9908995" cy="4760217"/>
          </a:xfrm>
          <a:custGeom>
            <a:avLst/>
            <a:gdLst>
              <a:gd name="connsiteX0" fmla="*/ 0 w 7215625"/>
              <a:gd name="connsiteY0" fmla="*/ 3463879 h 3489697"/>
              <a:gd name="connsiteX1" fmla="*/ 2309000 w 7215625"/>
              <a:gd name="connsiteY1" fmla="*/ 3406148 h 3489697"/>
              <a:gd name="connsiteX2" fmla="*/ 4257219 w 7215625"/>
              <a:gd name="connsiteY2" fmla="*/ 2771103 h 3489697"/>
              <a:gd name="connsiteX3" fmla="*/ 6075556 w 7215625"/>
              <a:gd name="connsiteY3" fmla="*/ 1327820 h 3489697"/>
              <a:gd name="connsiteX4" fmla="*/ 7215625 w 7215625"/>
              <a:gd name="connsiteY4" fmla="*/ 0 h 348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625" h="3489697">
                <a:moveTo>
                  <a:pt x="0" y="3463879"/>
                </a:moveTo>
                <a:cubicBezTo>
                  <a:pt x="799732" y="3492745"/>
                  <a:pt x="1599464" y="3521611"/>
                  <a:pt x="2309000" y="3406148"/>
                </a:cubicBezTo>
                <a:cubicBezTo>
                  <a:pt x="3018537" y="3290685"/>
                  <a:pt x="3629460" y="3117491"/>
                  <a:pt x="4257219" y="2771103"/>
                </a:cubicBezTo>
                <a:cubicBezTo>
                  <a:pt x="4884978" y="2424715"/>
                  <a:pt x="5582488" y="1789670"/>
                  <a:pt x="6075556" y="1327820"/>
                </a:cubicBezTo>
                <a:cubicBezTo>
                  <a:pt x="6568624" y="865970"/>
                  <a:pt x="7003967" y="252574"/>
                  <a:pt x="7215625" y="0"/>
                </a:cubicBezTo>
              </a:path>
            </a:pathLst>
          </a:custGeom>
          <a:ln w="25400" cmpd="sng">
            <a:solidFill>
              <a:schemeClr val="tx1"/>
            </a:solidFill>
            <a:prstDash val="solid"/>
            <a:tailEnd type="triangle" w="med" len="sm"/>
          </a:ln>
          <a:effectLst/>
        </p:spPr>
        <p:style>
          <a:lnRef idx="2">
            <a:schemeClr val="accent1"/>
          </a:lnRef>
          <a:fillRef idx="0">
            <a:schemeClr val="accent1"/>
          </a:fillRef>
          <a:effectRef idx="1">
            <a:schemeClr val="accent1"/>
          </a:effectRef>
          <a:fontRef idx="minor">
            <a:schemeClr val="tx1"/>
          </a:fontRef>
        </p:style>
        <p:txBody>
          <a:bodyPr lIns="60960" tIns="30480" rIns="60960" bIns="3048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endParaRPr lang="en-US" sz="1400" dirty="0">
              <a:solidFill>
                <a:srgbClr val="1D516C"/>
              </a:solidFill>
              <a:latin typeface="Arial"/>
            </a:endParaRPr>
          </a:p>
        </p:txBody>
      </p:sp>
      <p:sp>
        <p:nvSpPr>
          <p:cNvPr id="178" name="Oval 177">
            <a:extLst>
              <a:ext uri="{FF2B5EF4-FFF2-40B4-BE49-F238E27FC236}">
                <a16:creationId xmlns:a16="http://schemas.microsoft.com/office/drawing/2014/main" id="{49644A51-BB36-466F-91F6-5C37B7DDE1FE}"/>
              </a:ext>
            </a:extLst>
          </p:cNvPr>
          <p:cNvSpPr/>
          <p:nvPr/>
        </p:nvSpPr>
        <p:spPr>
          <a:xfrm flipH="1">
            <a:off x="1083347" y="590554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79" name="TextBox 164">
            <a:extLst>
              <a:ext uri="{FF2B5EF4-FFF2-40B4-BE49-F238E27FC236}">
                <a16:creationId xmlns:a16="http://schemas.microsoft.com/office/drawing/2014/main" id="{F0224E5E-A105-44FF-866A-68ED1ADCDC9D}"/>
              </a:ext>
            </a:extLst>
          </p:cNvPr>
          <p:cNvSpPr txBox="1"/>
          <p:nvPr/>
        </p:nvSpPr>
        <p:spPr>
          <a:xfrm>
            <a:off x="1512942" y="6010582"/>
            <a:ext cx="1529246" cy="1631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WS 2008 &amp; SQL Server 2008</a:t>
            </a:r>
          </a:p>
        </p:txBody>
      </p:sp>
      <p:sp>
        <p:nvSpPr>
          <p:cNvPr id="180" name="TextBox 165">
            <a:extLst>
              <a:ext uri="{FF2B5EF4-FFF2-40B4-BE49-F238E27FC236}">
                <a16:creationId xmlns:a16="http://schemas.microsoft.com/office/drawing/2014/main" id="{E6463316-0937-4982-8A5B-808E73FB81CE}"/>
              </a:ext>
            </a:extLst>
          </p:cNvPr>
          <p:cNvSpPr txBox="1"/>
          <p:nvPr/>
        </p:nvSpPr>
        <p:spPr>
          <a:xfrm>
            <a:off x="2202718" y="5884721"/>
            <a:ext cx="1407308" cy="1631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Toolkit for Visual Studio </a:t>
            </a:r>
          </a:p>
        </p:txBody>
      </p:sp>
      <p:sp>
        <p:nvSpPr>
          <p:cNvPr id="181" name="TextBox 166">
            <a:extLst>
              <a:ext uri="{FF2B5EF4-FFF2-40B4-BE49-F238E27FC236}">
                <a16:creationId xmlns:a16="http://schemas.microsoft.com/office/drawing/2014/main" id="{7DD80E71-7BD1-4DF6-875A-EB335BF275DE}"/>
              </a:ext>
            </a:extLst>
          </p:cNvPr>
          <p:cNvSpPr txBox="1"/>
          <p:nvPr/>
        </p:nvSpPr>
        <p:spPr>
          <a:xfrm>
            <a:off x="3191543" y="5730027"/>
            <a:ext cx="1500516" cy="1292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Microsoft SCOM plug-in release</a:t>
            </a:r>
          </a:p>
        </p:txBody>
      </p:sp>
      <p:sp>
        <p:nvSpPr>
          <p:cNvPr id="182" name="TextBox 167">
            <a:extLst>
              <a:ext uri="{FF2B5EF4-FFF2-40B4-BE49-F238E27FC236}">
                <a16:creationId xmlns:a16="http://schemas.microsoft.com/office/drawing/2014/main" id="{39EBEB23-96C4-4CE3-A5EA-87993D9CB03E}"/>
              </a:ext>
            </a:extLst>
          </p:cNvPr>
          <p:cNvSpPr txBox="1"/>
          <p:nvPr/>
        </p:nvSpPr>
        <p:spPr>
          <a:xfrm>
            <a:off x="4199915" y="4813639"/>
            <a:ext cx="1110484" cy="129291"/>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AWS Directory Service</a:t>
            </a:r>
          </a:p>
        </p:txBody>
      </p:sp>
      <p:sp>
        <p:nvSpPr>
          <p:cNvPr id="183" name="TextBox 168">
            <a:extLst>
              <a:ext uri="{FF2B5EF4-FFF2-40B4-BE49-F238E27FC236}">
                <a16:creationId xmlns:a16="http://schemas.microsoft.com/office/drawing/2014/main" id="{57E6CA13-7238-49B9-8CBC-52D28B5C89A7}"/>
              </a:ext>
            </a:extLst>
          </p:cNvPr>
          <p:cNvSpPr txBox="1"/>
          <p:nvPr/>
        </p:nvSpPr>
        <p:spPr>
          <a:xfrm>
            <a:off x="4364716" y="4599443"/>
            <a:ext cx="1535169" cy="261107"/>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EC2 Dedicated Hosts (BYOL)</a:t>
            </a:r>
          </a:p>
        </p:txBody>
      </p:sp>
      <p:sp>
        <p:nvSpPr>
          <p:cNvPr id="184" name="TextBox 169">
            <a:extLst>
              <a:ext uri="{FF2B5EF4-FFF2-40B4-BE49-F238E27FC236}">
                <a16:creationId xmlns:a16="http://schemas.microsoft.com/office/drawing/2014/main" id="{45CAE5A6-6947-4C9C-97A9-3E74DCEAECCE}"/>
              </a:ext>
            </a:extLst>
          </p:cNvPr>
          <p:cNvSpPr txBox="1"/>
          <p:nvPr/>
        </p:nvSpPr>
        <p:spPr>
          <a:xfrm>
            <a:off x="4045692" y="4336490"/>
            <a:ext cx="1801931" cy="181774"/>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Microsoft SharePoint 2016 (Marketplace)</a:t>
            </a:r>
          </a:p>
        </p:txBody>
      </p:sp>
      <p:sp>
        <p:nvSpPr>
          <p:cNvPr id="185" name="TextBox 170">
            <a:extLst>
              <a:ext uri="{FF2B5EF4-FFF2-40B4-BE49-F238E27FC236}">
                <a16:creationId xmlns:a16="http://schemas.microsoft.com/office/drawing/2014/main" id="{A91A39FD-24BA-43C7-98CC-D4FDD6C40731}"/>
              </a:ext>
            </a:extLst>
          </p:cNvPr>
          <p:cNvSpPr txBox="1"/>
          <p:nvPr/>
        </p:nvSpPr>
        <p:spPr>
          <a:xfrm>
            <a:off x="635000" y="6071323"/>
            <a:ext cx="641405" cy="1292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SDK for .NET</a:t>
            </a:r>
          </a:p>
        </p:txBody>
      </p:sp>
      <p:sp>
        <p:nvSpPr>
          <p:cNvPr id="186" name="Rectangle 185">
            <a:extLst>
              <a:ext uri="{FF2B5EF4-FFF2-40B4-BE49-F238E27FC236}">
                <a16:creationId xmlns:a16="http://schemas.microsoft.com/office/drawing/2014/main" id="{0E7F20FA-8463-4418-8795-2FBDB3DD1B17}"/>
              </a:ext>
            </a:extLst>
          </p:cNvPr>
          <p:cNvSpPr/>
          <p:nvPr/>
        </p:nvSpPr>
        <p:spPr>
          <a:xfrm>
            <a:off x="5140255" y="5271262"/>
            <a:ext cx="1699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Microsoft SCVMM Plug-in</a:t>
            </a:r>
          </a:p>
        </p:txBody>
      </p:sp>
      <p:sp>
        <p:nvSpPr>
          <p:cNvPr id="187" name="Rectangle 186">
            <a:extLst>
              <a:ext uri="{FF2B5EF4-FFF2-40B4-BE49-F238E27FC236}">
                <a16:creationId xmlns:a16="http://schemas.microsoft.com/office/drawing/2014/main" id="{88B8B9A1-E8D6-4A09-B7D6-C4D01D2598A8}"/>
              </a:ext>
            </a:extLst>
          </p:cNvPr>
          <p:cNvSpPr/>
          <p:nvPr/>
        </p:nvSpPr>
        <p:spPr>
          <a:xfrm>
            <a:off x="3603212" y="5041829"/>
            <a:ext cx="1487908"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Server 2012 </a:t>
            </a:r>
            <a:endPar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88" name="TextBox 173">
            <a:extLst>
              <a:ext uri="{FF2B5EF4-FFF2-40B4-BE49-F238E27FC236}">
                <a16:creationId xmlns:a16="http://schemas.microsoft.com/office/drawing/2014/main" id="{79452E2F-D4FE-47B4-9DAA-F2A9C2422F46}"/>
              </a:ext>
            </a:extLst>
          </p:cNvPr>
          <p:cNvSpPr txBox="1"/>
          <p:nvPr/>
        </p:nvSpPr>
        <p:spPr>
          <a:xfrm>
            <a:off x="4548567" y="5423075"/>
            <a:ext cx="1870157" cy="182837"/>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Tools for Windows PowerShell </a:t>
            </a:r>
          </a:p>
        </p:txBody>
      </p:sp>
      <p:sp>
        <p:nvSpPr>
          <p:cNvPr id="189" name="Rectangle 188">
            <a:extLst>
              <a:ext uri="{FF2B5EF4-FFF2-40B4-BE49-F238E27FC236}">
                <a16:creationId xmlns:a16="http://schemas.microsoft.com/office/drawing/2014/main" id="{0F6F81EE-89BA-4F5D-8E92-B3180605DCC9}"/>
              </a:ext>
            </a:extLst>
          </p:cNvPr>
          <p:cNvSpPr/>
          <p:nvPr/>
        </p:nvSpPr>
        <p:spPr>
          <a:xfrm>
            <a:off x="3880578" y="5589350"/>
            <a:ext cx="213715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Amazon RDS adds SQL Server</a:t>
            </a:r>
          </a:p>
        </p:txBody>
      </p:sp>
      <p:sp>
        <p:nvSpPr>
          <p:cNvPr id="190" name="Rectangle 189">
            <a:extLst>
              <a:ext uri="{FF2B5EF4-FFF2-40B4-BE49-F238E27FC236}">
                <a16:creationId xmlns:a16="http://schemas.microsoft.com/office/drawing/2014/main" id="{22212790-2C98-4C18-9BBC-4A3AB0546954}"/>
              </a:ext>
            </a:extLst>
          </p:cNvPr>
          <p:cNvSpPr/>
          <p:nvPr/>
        </p:nvSpPr>
        <p:spPr>
          <a:xfrm>
            <a:off x="5668438" y="5065754"/>
            <a:ext cx="1303562"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EC2 Run Command</a:t>
            </a:r>
          </a:p>
        </p:txBody>
      </p:sp>
      <p:sp>
        <p:nvSpPr>
          <p:cNvPr id="191" name="Rectangle 190">
            <a:extLst>
              <a:ext uri="{FF2B5EF4-FFF2-40B4-BE49-F238E27FC236}">
                <a16:creationId xmlns:a16="http://schemas.microsoft.com/office/drawing/2014/main" id="{6A51C336-D02A-4085-AE67-9870F8B644E4}"/>
              </a:ext>
            </a:extLst>
          </p:cNvPr>
          <p:cNvSpPr/>
          <p:nvPr/>
        </p:nvSpPr>
        <p:spPr>
          <a:xfrm>
            <a:off x="5394678" y="4137620"/>
            <a:ext cx="1467068"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EC2 Systems Manager</a:t>
            </a:r>
          </a:p>
        </p:txBody>
      </p:sp>
      <p:sp>
        <p:nvSpPr>
          <p:cNvPr id="192" name="Rectangle 191">
            <a:extLst>
              <a:ext uri="{FF2B5EF4-FFF2-40B4-BE49-F238E27FC236}">
                <a16:creationId xmlns:a16="http://schemas.microsoft.com/office/drawing/2014/main" id="{4CC98502-1FE1-43A8-9C75-CA7EA8C77913}"/>
              </a:ext>
            </a:extLst>
          </p:cNvPr>
          <p:cNvSpPr/>
          <p:nvPr/>
        </p:nvSpPr>
        <p:spPr>
          <a:xfrm>
            <a:off x="6155171" y="4836399"/>
            <a:ext cx="116410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2016</a:t>
            </a:r>
          </a:p>
        </p:txBody>
      </p:sp>
      <p:sp>
        <p:nvSpPr>
          <p:cNvPr id="193" name="Rectangle 192">
            <a:extLst>
              <a:ext uri="{FF2B5EF4-FFF2-40B4-BE49-F238E27FC236}">
                <a16:creationId xmlns:a16="http://schemas.microsoft.com/office/drawing/2014/main" id="{8ABA7AB1-0EC1-489F-B84B-75E17ECDABAF}"/>
              </a:ext>
            </a:extLst>
          </p:cNvPr>
          <p:cNvSpPr/>
          <p:nvPr/>
        </p:nvSpPr>
        <p:spPr>
          <a:xfrm>
            <a:off x="2873860" y="4970254"/>
            <a:ext cx="930804" cy="7078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EC2 Dedicated Instances (BYOL)</a:t>
            </a:r>
          </a:p>
        </p:txBody>
      </p:sp>
      <p:sp>
        <p:nvSpPr>
          <p:cNvPr id="194" name="Rectangle 193">
            <a:extLst>
              <a:ext uri="{FF2B5EF4-FFF2-40B4-BE49-F238E27FC236}">
                <a16:creationId xmlns:a16="http://schemas.microsoft.com/office/drawing/2014/main" id="{6A0C7398-637F-48AA-B7AD-5F7873E6CFD3}"/>
              </a:ext>
            </a:extLst>
          </p:cNvPr>
          <p:cNvSpPr/>
          <p:nvPr/>
        </p:nvSpPr>
        <p:spPr>
          <a:xfrm>
            <a:off x="5313284" y="3876356"/>
            <a:ext cx="195195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.NET on Lambda &amp; Codebuild</a:t>
            </a:r>
          </a:p>
        </p:txBody>
      </p:sp>
      <p:sp>
        <p:nvSpPr>
          <p:cNvPr id="195" name="Oval 194">
            <a:extLst>
              <a:ext uri="{FF2B5EF4-FFF2-40B4-BE49-F238E27FC236}">
                <a16:creationId xmlns:a16="http://schemas.microsoft.com/office/drawing/2014/main" id="{4630CD81-C225-472F-9D0A-FA6FD0F65FE3}"/>
              </a:ext>
            </a:extLst>
          </p:cNvPr>
          <p:cNvSpPr/>
          <p:nvPr/>
        </p:nvSpPr>
        <p:spPr>
          <a:xfrm flipH="1">
            <a:off x="1607389" y="586151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6" name="Oval 195">
            <a:extLst>
              <a:ext uri="{FF2B5EF4-FFF2-40B4-BE49-F238E27FC236}">
                <a16:creationId xmlns:a16="http://schemas.microsoft.com/office/drawing/2014/main" id="{783207E9-661F-4164-B8EA-BEB6F89E778C}"/>
              </a:ext>
            </a:extLst>
          </p:cNvPr>
          <p:cNvSpPr/>
          <p:nvPr/>
        </p:nvSpPr>
        <p:spPr>
          <a:xfrm flipH="1">
            <a:off x="2092915" y="581883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7" name="Oval 196">
            <a:extLst>
              <a:ext uri="{FF2B5EF4-FFF2-40B4-BE49-F238E27FC236}">
                <a16:creationId xmlns:a16="http://schemas.microsoft.com/office/drawing/2014/main" id="{0E424CD6-65BF-43A9-AB30-B367AA3770DE}"/>
              </a:ext>
            </a:extLst>
          </p:cNvPr>
          <p:cNvSpPr/>
          <p:nvPr/>
        </p:nvSpPr>
        <p:spPr>
          <a:xfrm flipH="1">
            <a:off x="2624166" y="577395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8" name="Oval 197">
            <a:extLst>
              <a:ext uri="{FF2B5EF4-FFF2-40B4-BE49-F238E27FC236}">
                <a16:creationId xmlns:a16="http://schemas.microsoft.com/office/drawing/2014/main" id="{CA5130E7-28B4-471A-84E9-F3423B9AACFF}"/>
              </a:ext>
            </a:extLst>
          </p:cNvPr>
          <p:cNvSpPr/>
          <p:nvPr/>
        </p:nvSpPr>
        <p:spPr>
          <a:xfrm flipH="1">
            <a:off x="3188255" y="570892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99" name="Oval 198">
            <a:extLst>
              <a:ext uri="{FF2B5EF4-FFF2-40B4-BE49-F238E27FC236}">
                <a16:creationId xmlns:a16="http://schemas.microsoft.com/office/drawing/2014/main" id="{40ACA3EB-BEC9-457D-961C-A69B7BBD5C90}"/>
              </a:ext>
            </a:extLst>
          </p:cNvPr>
          <p:cNvSpPr/>
          <p:nvPr/>
        </p:nvSpPr>
        <p:spPr>
          <a:xfrm flipH="1">
            <a:off x="3703837" y="560591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0" name="Oval 199">
            <a:extLst>
              <a:ext uri="{FF2B5EF4-FFF2-40B4-BE49-F238E27FC236}">
                <a16:creationId xmlns:a16="http://schemas.microsoft.com/office/drawing/2014/main" id="{4E445C93-948F-42DB-87AB-8E0EA5DEB776}"/>
              </a:ext>
            </a:extLst>
          </p:cNvPr>
          <p:cNvSpPr/>
          <p:nvPr/>
        </p:nvSpPr>
        <p:spPr>
          <a:xfrm flipH="1">
            <a:off x="4124085" y="551035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1" name="Oval 200">
            <a:extLst>
              <a:ext uri="{FF2B5EF4-FFF2-40B4-BE49-F238E27FC236}">
                <a16:creationId xmlns:a16="http://schemas.microsoft.com/office/drawing/2014/main" id="{03813ECE-4C5B-4D12-B1FD-CAD62CB27416}"/>
              </a:ext>
            </a:extLst>
          </p:cNvPr>
          <p:cNvSpPr/>
          <p:nvPr/>
        </p:nvSpPr>
        <p:spPr>
          <a:xfrm flipH="1">
            <a:off x="4607257" y="535799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2" name="Oval 201">
            <a:extLst>
              <a:ext uri="{FF2B5EF4-FFF2-40B4-BE49-F238E27FC236}">
                <a16:creationId xmlns:a16="http://schemas.microsoft.com/office/drawing/2014/main" id="{A3A37EA7-D86F-4DFA-9552-3E651B55B245}"/>
              </a:ext>
            </a:extLst>
          </p:cNvPr>
          <p:cNvSpPr/>
          <p:nvPr/>
        </p:nvSpPr>
        <p:spPr>
          <a:xfrm flipH="1">
            <a:off x="5361830" y="5132220"/>
            <a:ext cx="76155" cy="257351"/>
          </a:xfrm>
          <a:prstGeom prst="ellipse">
            <a:avLst/>
          </a:prstGeom>
          <a:noFill/>
          <a:ln w="9525" cap="flat">
            <a:no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3" name="Oval 202">
            <a:extLst>
              <a:ext uri="{FF2B5EF4-FFF2-40B4-BE49-F238E27FC236}">
                <a16:creationId xmlns:a16="http://schemas.microsoft.com/office/drawing/2014/main" id="{3A63B2BD-EFE8-4B38-B00B-D63D4D188734}"/>
              </a:ext>
            </a:extLst>
          </p:cNvPr>
          <p:cNvSpPr/>
          <p:nvPr/>
        </p:nvSpPr>
        <p:spPr>
          <a:xfrm flipH="1">
            <a:off x="4989322" y="523248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4" name="Oval 203">
            <a:extLst>
              <a:ext uri="{FF2B5EF4-FFF2-40B4-BE49-F238E27FC236}">
                <a16:creationId xmlns:a16="http://schemas.microsoft.com/office/drawing/2014/main" id="{27BC0D7A-021E-41C8-820D-BE4CFF7911F1}"/>
              </a:ext>
            </a:extLst>
          </p:cNvPr>
          <p:cNvSpPr/>
          <p:nvPr/>
        </p:nvSpPr>
        <p:spPr>
          <a:xfrm flipH="1">
            <a:off x="5347508" y="510115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5" name="Oval 204">
            <a:extLst>
              <a:ext uri="{FF2B5EF4-FFF2-40B4-BE49-F238E27FC236}">
                <a16:creationId xmlns:a16="http://schemas.microsoft.com/office/drawing/2014/main" id="{528D2D2E-EA04-4B3A-8DFE-DE50E8A2BCEE}"/>
              </a:ext>
            </a:extLst>
          </p:cNvPr>
          <p:cNvSpPr/>
          <p:nvPr/>
        </p:nvSpPr>
        <p:spPr>
          <a:xfrm flipH="1">
            <a:off x="5676801" y="4955013"/>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6" name="Oval 205">
            <a:extLst>
              <a:ext uri="{FF2B5EF4-FFF2-40B4-BE49-F238E27FC236}">
                <a16:creationId xmlns:a16="http://schemas.microsoft.com/office/drawing/2014/main" id="{75832226-42BB-4C10-ACC4-1785E9EADF0D}"/>
              </a:ext>
            </a:extLst>
          </p:cNvPr>
          <p:cNvSpPr/>
          <p:nvPr/>
        </p:nvSpPr>
        <p:spPr>
          <a:xfrm flipH="1">
            <a:off x="5961585" y="4806553"/>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7" name="Oval 206">
            <a:extLst>
              <a:ext uri="{FF2B5EF4-FFF2-40B4-BE49-F238E27FC236}">
                <a16:creationId xmlns:a16="http://schemas.microsoft.com/office/drawing/2014/main" id="{8CBC03CE-C536-4395-97D3-3F3BF1EBC022}"/>
              </a:ext>
            </a:extLst>
          </p:cNvPr>
          <p:cNvSpPr/>
          <p:nvPr/>
        </p:nvSpPr>
        <p:spPr>
          <a:xfrm flipH="1">
            <a:off x="6220323" y="466953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8" name="Oval 207">
            <a:extLst>
              <a:ext uri="{FF2B5EF4-FFF2-40B4-BE49-F238E27FC236}">
                <a16:creationId xmlns:a16="http://schemas.microsoft.com/office/drawing/2014/main" id="{317CC7CF-28D4-424D-B47D-7C08C6B25DF0}"/>
              </a:ext>
            </a:extLst>
          </p:cNvPr>
          <p:cNvSpPr/>
          <p:nvPr/>
        </p:nvSpPr>
        <p:spPr>
          <a:xfrm flipH="1">
            <a:off x="6703074" y="4357267"/>
            <a:ext cx="71884"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09" name="Oval 208">
            <a:extLst>
              <a:ext uri="{FF2B5EF4-FFF2-40B4-BE49-F238E27FC236}">
                <a16:creationId xmlns:a16="http://schemas.microsoft.com/office/drawing/2014/main" id="{C6C8E929-E9C5-44C9-A7A7-1B75E83BD939}"/>
              </a:ext>
            </a:extLst>
          </p:cNvPr>
          <p:cNvSpPr/>
          <p:nvPr/>
        </p:nvSpPr>
        <p:spPr>
          <a:xfrm flipH="1">
            <a:off x="6486779" y="450047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0" name="Oval 209">
            <a:extLst>
              <a:ext uri="{FF2B5EF4-FFF2-40B4-BE49-F238E27FC236}">
                <a16:creationId xmlns:a16="http://schemas.microsoft.com/office/drawing/2014/main" id="{D0631C38-D8D9-4976-9C71-85CAC8B99012}"/>
              </a:ext>
            </a:extLst>
          </p:cNvPr>
          <p:cNvSpPr/>
          <p:nvPr/>
        </p:nvSpPr>
        <p:spPr>
          <a:xfrm flipH="1">
            <a:off x="6908975" y="421877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1" name="Oval 210">
            <a:extLst>
              <a:ext uri="{FF2B5EF4-FFF2-40B4-BE49-F238E27FC236}">
                <a16:creationId xmlns:a16="http://schemas.microsoft.com/office/drawing/2014/main" id="{EC49FEA9-4A81-486A-9AC6-ACE95D5BDE50}"/>
              </a:ext>
            </a:extLst>
          </p:cNvPr>
          <p:cNvSpPr/>
          <p:nvPr/>
        </p:nvSpPr>
        <p:spPr>
          <a:xfrm flipH="1">
            <a:off x="7100040" y="405160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2" name="Oval 211">
            <a:extLst>
              <a:ext uri="{FF2B5EF4-FFF2-40B4-BE49-F238E27FC236}">
                <a16:creationId xmlns:a16="http://schemas.microsoft.com/office/drawing/2014/main" id="{CE641DBF-4DD4-4444-907E-C4F5F4850B2D}"/>
              </a:ext>
            </a:extLst>
          </p:cNvPr>
          <p:cNvSpPr/>
          <p:nvPr/>
        </p:nvSpPr>
        <p:spPr>
          <a:xfrm flipH="1">
            <a:off x="7298996" y="389223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3" name="Rectangle 212">
            <a:extLst>
              <a:ext uri="{FF2B5EF4-FFF2-40B4-BE49-F238E27FC236}">
                <a16:creationId xmlns:a16="http://schemas.microsoft.com/office/drawing/2014/main" id="{3A36416F-1335-40D5-B822-69C51A187E2D}"/>
              </a:ext>
            </a:extLst>
          </p:cNvPr>
          <p:cNvSpPr/>
          <p:nvPr/>
        </p:nvSpPr>
        <p:spPr>
          <a:xfrm>
            <a:off x="7220595" y="3997477"/>
            <a:ext cx="248792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Trusted Advisor checks for Windows</a:t>
            </a:r>
          </a:p>
        </p:txBody>
      </p:sp>
      <p:sp>
        <p:nvSpPr>
          <p:cNvPr id="214" name="Oval 213">
            <a:extLst>
              <a:ext uri="{FF2B5EF4-FFF2-40B4-BE49-F238E27FC236}">
                <a16:creationId xmlns:a16="http://schemas.microsoft.com/office/drawing/2014/main" id="{F2972E81-86AA-4184-96A1-BDECD7C17459}"/>
              </a:ext>
            </a:extLst>
          </p:cNvPr>
          <p:cNvSpPr/>
          <p:nvPr/>
        </p:nvSpPr>
        <p:spPr>
          <a:xfrm flipH="1">
            <a:off x="7843677" y="3363652"/>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5" name="Rectangle 214">
            <a:extLst>
              <a:ext uri="{FF2B5EF4-FFF2-40B4-BE49-F238E27FC236}">
                <a16:creationId xmlns:a16="http://schemas.microsoft.com/office/drawing/2014/main" id="{9395545D-C60E-45D6-9B7A-42F377EBEAD6}"/>
              </a:ext>
            </a:extLst>
          </p:cNvPr>
          <p:cNvSpPr/>
          <p:nvPr/>
        </p:nvSpPr>
        <p:spPr>
          <a:xfrm>
            <a:off x="6292275" y="3651418"/>
            <a:ext cx="116410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2017</a:t>
            </a:r>
          </a:p>
        </p:txBody>
      </p:sp>
      <p:sp>
        <p:nvSpPr>
          <p:cNvPr id="216" name="Oval 215">
            <a:extLst>
              <a:ext uri="{FF2B5EF4-FFF2-40B4-BE49-F238E27FC236}">
                <a16:creationId xmlns:a16="http://schemas.microsoft.com/office/drawing/2014/main" id="{EEC827E0-E730-4D86-AE95-0251FC254704}"/>
              </a:ext>
            </a:extLst>
          </p:cNvPr>
          <p:cNvSpPr/>
          <p:nvPr/>
        </p:nvSpPr>
        <p:spPr>
          <a:xfrm flipH="1">
            <a:off x="8247264" y="295657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7" name="Oval 216">
            <a:extLst>
              <a:ext uri="{FF2B5EF4-FFF2-40B4-BE49-F238E27FC236}">
                <a16:creationId xmlns:a16="http://schemas.microsoft.com/office/drawing/2014/main" id="{29D413C2-CD03-431D-8730-ADE802ACDE8C}"/>
              </a:ext>
            </a:extLst>
          </p:cNvPr>
          <p:cNvSpPr/>
          <p:nvPr/>
        </p:nvSpPr>
        <p:spPr>
          <a:xfrm flipH="1">
            <a:off x="8059286" y="315145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18" name="Rectangle 217">
            <a:extLst>
              <a:ext uri="{FF2B5EF4-FFF2-40B4-BE49-F238E27FC236}">
                <a16:creationId xmlns:a16="http://schemas.microsoft.com/office/drawing/2014/main" id="{A9078848-ABE0-4674-B7AC-F855321FDD2E}"/>
              </a:ext>
            </a:extLst>
          </p:cNvPr>
          <p:cNvSpPr/>
          <p:nvPr/>
        </p:nvSpPr>
        <p:spPr>
          <a:xfrm>
            <a:off x="7109767" y="4194421"/>
            <a:ext cx="1226948"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X-Ray .NET SDK</a:t>
            </a:r>
          </a:p>
        </p:txBody>
      </p:sp>
      <p:sp>
        <p:nvSpPr>
          <p:cNvPr id="219" name="Oval 218">
            <a:extLst>
              <a:ext uri="{FF2B5EF4-FFF2-40B4-BE49-F238E27FC236}">
                <a16:creationId xmlns:a16="http://schemas.microsoft.com/office/drawing/2014/main" id="{B0DAFA30-AC34-4014-8EBF-98D845F8F8DA}"/>
              </a:ext>
            </a:extLst>
          </p:cNvPr>
          <p:cNvSpPr/>
          <p:nvPr/>
        </p:nvSpPr>
        <p:spPr>
          <a:xfrm flipH="1">
            <a:off x="7473566" y="3723261"/>
            <a:ext cx="82587"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0" name="Oval 219">
            <a:extLst>
              <a:ext uri="{FF2B5EF4-FFF2-40B4-BE49-F238E27FC236}">
                <a16:creationId xmlns:a16="http://schemas.microsoft.com/office/drawing/2014/main" id="{CBFD09D2-3052-4D50-9B89-C55E3F2DFF64}"/>
              </a:ext>
            </a:extLst>
          </p:cNvPr>
          <p:cNvSpPr/>
          <p:nvPr/>
        </p:nvSpPr>
        <p:spPr>
          <a:xfrm flipH="1">
            <a:off x="7659562" y="3544571"/>
            <a:ext cx="77756"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1" name="Oval 220">
            <a:extLst>
              <a:ext uri="{FF2B5EF4-FFF2-40B4-BE49-F238E27FC236}">
                <a16:creationId xmlns:a16="http://schemas.microsoft.com/office/drawing/2014/main" id="{992D708B-6CB4-4467-8742-18F665910974}"/>
              </a:ext>
            </a:extLst>
          </p:cNvPr>
          <p:cNvSpPr/>
          <p:nvPr/>
        </p:nvSpPr>
        <p:spPr>
          <a:xfrm flipH="1">
            <a:off x="8412166" y="2774857"/>
            <a:ext cx="77756"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2" name="Rectangle 221">
            <a:extLst>
              <a:ext uri="{FF2B5EF4-FFF2-40B4-BE49-F238E27FC236}">
                <a16:creationId xmlns:a16="http://schemas.microsoft.com/office/drawing/2014/main" id="{8904AB2D-7904-45D6-90FD-D548A3C77182}"/>
              </a:ext>
            </a:extLst>
          </p:cNvPr>
          <p:cNvSpPr/>
          <p:nvPr/>
        </p:nvSpPr>
        <p:spPr>
          <a:xfrm>
            <a:off x="7583382" y="3806505"/>
            <a:ext cx="154574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for Lightsail</a:t>
            </a:r>
          </a:p>
        </p:txBody>
      </p:sp>
      <p:sp>
        <p:nvSpPr>
          <p:cNvPr id="223" name="Rectangle 222">
            <a:extLst>
              <a:ext uri="{FF2B5EF4-FFF2-40B4-BE49-F238E27FC236}">
                <a16:creationId xmlns:a16="http://schemas.microsoft.com/office/drawing/2014/main" id="{EFAFE013-ED35-4F8D-BF28-0851E1ADE3E0}"/>
              </a:ext>
            </a:extLst>
          </p:cNvPr>
          <p:cNvSpPr/>
          <p:nvPr/>
        </p:nvSpPr>
        <p:spPr>
          <a:xfrm>
            <a:off x="7864059" y="3391574"/>
            <a:ext cx="2802693"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.NET Core &amp; PowerShell on AL2/Ubuntu</a:t>
            </a:r>
          </a:p>
        </p:txBody>
      </p:sp>
      <p:sp>
        <p:nvSpPr>
          <p:cNvPr id="224" name="Rectangle 223">
            <a:extLst>
              <a:ext uri="{FF2B5EF4-FFF2-40B4-BE49-F238E27FC236}">
                <a16:creationId xmlns:a16="http://schemas.microsoft.com/office/drawing/2014/main" id="{DC373B7B-94A0-4238-B785-B5871BD2A514}"/>
              </a:ext>
            </a:extLst>
          </p:cNvPr>
          <p:cNvSpPr/>
          <p:nvPr/>
        </p:nvSpPr>
        <p:spPr>
          <a:xfrm>
            <a:off x="7699910" y="3606677"/>
            <a:ext cx="233934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.NET Core 2.1 on Lambda</a:t>
            </a:r>
          </a:p>
        </p:txBody>
      </p:sp>
      <p:sp>
        <p:nvSpPr>
          <p:cNvPr id="225" name="Oval 224">
            <a:extLst>
              <a:ext uri="{FF2B5EF4-FFF2-40B4-BE49-F238E27FC236}">
                <a16:creationId xmlns:a16="http://schemas.microsoft.com/office/drawing/2014/main" id="{7DE15B78-F063-4B88-B557-B58490302FA4}"/>
              </a:ext>
            </a:extLst>
          </p:cNvPr>
          <p:cNvSpPr/>
          <p:nvPr/>
        </p:nvSpPr>
        <p:spPr>
          <a:xfrm flipH="1">
            <a:off x="8985410" y="2121830"/>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6" name="Rectangle 225">
            <a:extLst>
              <a:ext uri="{FF2B5EF4-FFF2-40B4-BE49-F238E27FC236}">
                <a16:creationId xmlns:a16="http://schemas.microsoft.com/office/drawing/2014/main" id="{F57FBF98-3F20-4A50-BEAF-61D88034EEB5}"/>
              </a:ext>
            </a:extLst>
          </p:cNvPr>
          <p:cNvSpPr/>
          <p:nvPr/>
        </p:nvSpPr>
        <p:spPr>
          <a:xfrm>
            <a:off x="5140256" y="2841548"/>
            <a:ext cx="329417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                 EC2 Windows on Bare Metal/Hyper-V AMI</a:t>
            </a:r>
          </a:p>
        </p:txBody>
      </p:sp>
      <p:sp>
        <p:nvSpPr>
          <p:cNvPr id="227" name="Rectangle 226">
            <a:extLst>
              <a:ext uri="{FF2B5EF4-FFF2-40B4-BE49-F238E27FC236}">
                <a16:creationId xmlns:a16="http://schemas.microsoft.com/office/drawing/2014/main" id="{11ED69A2-97A1-4BD0-9271-B370648CB3B6}"/>
              </a:ext>
            </a:extLst>
          </p:cNvPr>
          <p:cNvSpPr/>
          <p:nvPr/>
        </p:nvSpPr>
        <p:spPr>
          <a:xfrm>
            <a:off x="8191749" y="3176879"/>
            <a:ext cx="1784327"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2017 AMI AL2/Ubuntu</a:t>
            </a:r>
          </a:p>
        </p:txBody>
      </p:sp>
      <p:sp>
        <p:nvSpPr>
          <p:cNvPr id="228" name="Oval 227">
            <a:extLst>
              <a:ext uri="{FF2B5EF4-FFF2-40B4-BE49-F238E27FC236}">
                <a16:creationId xmlns:a16="http://schemas.microsoft.com/office/drawing/2014/main" id="{A901796C-1050-49FB-A631-B483FFE78F97}"/>
              </a:ext>
            </a:extLst>
          </p:cNvPr>
          <p:cNvSpPr/>
          <p:nvPr/>
        </p:nvSpPr>
        <p:spPr>
          <a:xfrm flipH="1">
            <a:off x="9120837" y="1960181"/>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29" name="Oval 228">
            <a:extLst>
              <a:ext uri="{FF2B5EF4-FFF2-40B4-BE49-F238E27FC236}">
                <a16:creationId xmlns:a16="http://schemas.microsoft.com/office/drawing/2014/main" id="{F4AA4CC5-D3D9-43FD-86C6-A37EA8FE6B0B}"/>
              </a:ext>
            </a:extLst>
          </p:cNvPr>
          <p:cNvSpPr/>
          <p:nvPr/>
        </p:nvSpPr>
        <p:spPr>
          <a:xfrm flipH="1">
            <a:off x="8866368" y="227318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0" name="Oval 229">
            <a:extLst>
              <a:ext uri="{FF2B5EF4-FFF2-40B4-BE49-F238E27FC236}">
                <a16:creationId xmlns:a16="http://schemas.microsoft.com/office/drawing/2014/main" id="{CB343CEE-EC52-442B-916A-302678F6ED29}"/>
              </a:ext>
            </a:extLst>
          </p:cNvPr>
          <p:cNvSpPr/>
          <p:nvPr/>
        </p:nvSpPr>
        <p:spPr>
          <a:xfrm flipH="1">
            <a:off x="8728295" y="2432409"/>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1" name="Oval 230">
            <a:extLst>
              <a:ext uri="{FF2B5EF4-FFF2-40B4-BE49-F238E27FC236}">
                <a16:creationId xmlns:a16="http://schemas.microsoft.com/office/drawing/2014/main" id="{CFE6AFEE-99F7-46A3-B5AB-719BBD3B41B4}"/>
              </a:ext>
            </a:extLst>
          </p:cNvPr>
          <p:cNvSpPr/>
          <p:nvPr/>
        </p:nvSpPr>
        <p:spPr>
          <a:xfrm flipH="1">
            <a:off x="8592514" y="2576008"/>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32" name="Rectangle 231">
            <a:extLst>
              <a:ext uri="{FF2B5EF4-FFF2-40B4-BE49-F238E27FC236}">
                <a16:creationId xmlns:a16="http://schemas.microsoft.com/office/drawing/2014/main" id="{4D9F8750-9070-4D0E-B3E8-C3891B3AC528}"/>
              </a:ext>
            </a:extLst>
          </p:cNvPr>
          <p:cNvSpPr/>
          <p:nvPr/>
        </p:nvSpPr>
        <p:spPr>
          <a:xfrm>
            <a:off x="8404207" y="2979487"/>
            <a:ext cx="169655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.NET Core 2.1 Linux AMIs</a:t>
            </a:r>
          </a:p>
        </p:txBody>
      </p:sp>
      <p:sp>
        <p:nvSpPr>
          <p:cNvPr id="233" name="Rectangle 232">
            <a:extLst>
              <a:ext uri="{FF2B5EF4-FFF2-40B4-BE49-F238E27FC236}">
                <a16:creationId xmlns:a16="http://schemas.microsoft.com/office/drawing/2014/main" id="{AEFC6745-7BFA-4169-ABF7-07C74D1D0682}"/>
              </a:ext>
            </a:extLst>
          </p:cNvPr>
          <p:cNvSpPr/>
          <p:nvPr/>
        </p:nvSpPr>
        <p:spPr>
          <a:xfrm>
            <a:off x="8601701" y="2802197"/>
            <a:ext cx="2444065"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DynamoDB Accelerator SDK for .NET</a:t>
            </a:r>
          </a:p>
        </p:txBody>
      </p:sp>
      <p:sp>
        <p:nvSpPr>
          <p:cNvPr id="234" name="Rectangle 233">
            <a:extLst>
              <a:ext uri="{FF2B5EF4-FFF2-40B4-BE49-F238E27FC236}">
                <a16:creationId xmlns:a16="http://schemas.microsoft.com/office/drawing/2014/main" id="{2B1A74F5-86E5-4306-A46D-3A8B27D1A85E}"/>
              </a:ext>
            </a:extLst>
          </p:cNvPr>
          <p:cNvSpPr/>
          <p:nvPr/>
        </p:nvSpPr>
        <p:spPr>
          <a:xfrm>
            <a:off x="7146034" y="2643398"/>
            <a:ext cx="141096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Sessions Manager </a:t>
            </a:r>
          </a:p>
        </p:txBody>
      </p:sp>
      <p:sp>
        <p:nvSpPr>
          <p:cNvPr id="235" name="Rectangle 234">
            <a:extLst>
              <a:ext uri="{FF2B5EF4-FFF2-40B4-BE49-F238E27FC236}">
                <a16:creationId xmlns:a16="http://schemas.microsoft.com/office/drawing/2014/main" id="{0CBD108B-98B3-469E-A065-70FE85D4355A}"/>
              </a:ext>
            </a:extLst>
          </p:cNvPr>
          <p:cNvSpPr/>
          <p:nvPr/>
        </p:nvSpPr>
        <p:spPr>
          <a:xfrm>
            <a:off x="8799180" y="2617574"/>
            <a:ext cx="207031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X-Ray .NET Core Support</a:t>
            </a:r>
          </a:p>
        </p:txBody>
      </p:sp>
      <p:sp>
        <p:nvSpPr>
          <p:cNvPr id="236" name="Rectangle 235">
            <a:extLst>
              <a:ext uri="{FF2B5EF4-FFF2-40B4-BE49-F238E27FC236}">
                <a16:creationId xmlns:a16="http://schemas.microsoft.com/office/drawing/2014/main" id="{312A05DA-ADE2-483E-856F-28E72E0BC9EB}"/>
              </a:ext>
            </a:extLst>
          </p:cNvPr>
          <p:cNvSpPr/>
          <p:nvPr/>
        </p:nvSpPr>
        <p:spPr>
          <a:xfrm>
            <a:off x="7545168" y="2005060"/>
            <a:ext cx="151342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Server 2019</a:t>
            </a:r>
          </a:p>
        </p:txBody>
      </p:sp>
      <p:sp>
        <p:nvSpPr>
          <p:cNvPr id="237" name="Rectangle 236">
            <a:extLst>
              <a:ext uri="{FF2B5EF4-FFF2-40B4-BE49-F238E27FC236}">
                <a16:creationId xmlns:a16="http://schemas.microsoft.com/office/drawing/2014/main" id="{62745771-CF86-4BE6-B916-98962E537184}"/>
              </a:ext>
            </a:extLst>
          </p:cNvPr>
          <p:cNvSpPr/>
          <p:nvPr/>
        </p:nvSpPr>
        <p:spPr>
          <a:xfrm>
            <a:off x="9100647" y="2196932"/>
            <a:ext cx="2456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Dedicated Host Enhancement Tag-On</a:t>
            </a:r>
          </a:p>
        </p:txBody>
      </p:sp>
      <p:sp>
        <p:nvSpPr>
          <p:cNvPr id="238" name="Rectangle 237">
            <a:extLst>
              <a:ext uri="{FF2B5EF4-FFF2-40B4-BE49-F238E27FC236}">
                <a16:creationId xmlns:a16="http://schemas.microsoft.com/office/drawing/2014/main" id="{83A9C606-FB69-4755-A828-C07BC541B409}"/>
              </a:ext>
            </a:extLst>
          </p:cNvPr>
          <p:cNvSpPr/>
          <p:nvPr/>
        </p:nvSpPr>
        <p:spPr>
          <a:xfrm>
            <a:off x="9262153" y="1971175"/>
            <a:ext cx="245634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Lambda Support for PowerShell Core</a:t>
            </a:r>
          </a:p>
        </p:txBody>
      </p:sp>
      <p:sp>
        <p:nvSpPr>
          <p:cNvPr id="239" name="Oval 238">
            <a:extLst>
              <a:ext uri="{FF2B5EF4-FFF2-40B4-BE49-F238E27FC236}">
                <a16:creationId xmlns:a16="http://schemas.microsoft.com/office/drawing/2014/main" id="{CBA07AAA-6726-4357-871C-CD7E726664EE}"/>
              </a:ext>
            </a:extLst>
          </p:cNvPr>
          <p:cNvSpPr/>
          <p:nvPr/>
        </p:nvSpPr>
        <p:spPr>
          <a:xfrm flipH="1">
            <a:off x="9274664" y="1782006"/>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0" name="Rectangle 239">
            <a:extLst>
              <a:ext uri="{FF2B5EF4-FFF2-40B4-BE49-F238E27FC236}">
                <a16:creationId xmlns:a16="http://schemas.microsoft.com/office/drawing/2014/main" id="{0ABF8B3B-EC29-477F-8EF6-8FE3FBEDCB6E}"/>
              </a:ext>
            </a:extLst>
          </p:cNvPr>
          <p:cNvSpPr/>
          <p:nvPr/>
        </p:nvSpPr>
        <p:spPr>
          <a:xfrm>
            <a:off x="6433714" y="4612521"/>
            <a:ext cx="1454244"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Server 2016</a:t>
            </a:r>
            <a:endPar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41" name="Rectangle 240">
            <a:extLst>
              <a:ext uri="{FF2B5EF4-FFF2-40B4-BE49-F238E27FC236}">
                <a16:creationId xmlns:a16="http://schemas.microsoft.com/office/drawing/2014/main" id="{CC7F48C4-1B8D-4734-9AE1-2AB4337BE3EB}"/>
              </a:ext>
            </a:extLst>
          </p:cNvPr>
          <p:cNvSpPr/>
          <p:nvPr/>
        </p:nvSpPr>
        <p:spPr>
          <a:xfrm>
            <a:off x="6767270" y="4366846"/>
            <a:ext cx="2340705"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 for Windows Containers</a:t>
            </a:r>
          </a:p>
        </p:txBody>
      </p:sp>
      <p:sp>
        <p:nvSpPr>
          <p:cNvPr id="242" name="TextBox 227">
            <a:extLst>
              <a:ext uri="{FF2B5EF4-FFF2-40B4-BE49-F238E27FC236}">
                <a16:creationId xmlns:a16="http://schemas.microsoft.com/office/drawing/2014/main" id="{86BE729D-C778-409E-BB8D-24817607E4CA}"/>
              </a:ext>
            </a:extLst>
          </p:cNvPr>
          <p:cNvSpPr txBox="1"/>
          <p:nvPr/>
        </p:nvSpPr>
        <p:spPr>
          <a:xfrm>
            <a:off x="753141" y="5262682"/>
            <a:ext cx="1112076" cy="206578"/>
          </a:xfrm>
          <a:prstGeom prst="rect">
            <a:avLst/>
          </a:prstGeom>
          <a:noFill/>
        </p:spPr>
        <p:txBody>
          <a:bodyPr wrap="none" lIns="0" r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a:t>
            </a:r>
          </a:p>
          <a:p>
            <a:pPr algn="ct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Server 2003 </a:t>
            </a:r>
          </a:p>
        </p:txBody>
      </p:sp>
      <p:sp>
        <p:nvSpPr>
          <p:cNvPr id="243" name="TextBox 228">
            <a:extLst>
              <a:ext uri="{FF2B5EF4-FFF2-40B4-BE49-F238E27FC236}">
                <a16:creationId xmlns:a16="http://schemas.microsoft.com/office/drawing/2014/main" id="{DE2EE18C-088C-4640-A55C-9CEA6DA4A1C1}"/>
              </a:ext>
            </a:extLst>
          </p:cNvPr>
          <p:cNvSpPr txBox="1"/>
          <p:nvPr/>
        </p:nvSpPr>
        <p:spPr>
          <a:xfrm>
            <a:off x="1678580" y="5569972"/>
            <a:ext cx="1210540" cy="217966"/>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2008 R2</a:t>
            </a:r>
          </a:p>
        </p:txBody>
      </p:sp>
      <p:sp>
        <p:nvSpPr>
          <p:cNvPr id="244" name="TextBox 229">
            <a:extLst>
              <a:ext uri="{FF2B5EF4-FFF2-40B4-BE49-F238E27FC236}">
                <a16:creationId xmlns:a16="http://schemas.microsoft.com/office/drawing/2014/main" id="{07D25B59-0A8B-4921-A784-DC76BE36C8E5}"/>
              </a:ext>
            </a:extLst>
          </p:cNvPr>
          <p:cNvSpPr txBox="1"/>
          <p:nvPr/>
        </p:nvSpPr>
        <p:spPr>
          <a:xfrm>
            <a:off x="1600904" y="5245115"/>
            <a:ext cx="1210540" cy="234618"/>
          </a:xfrm>
          <a:prstGeom prst="rect">
            <a:avLst/>
          </a:prstGeom>
          <a:noFill/>
        </p:spPr>
        <p:txBody>
          <a:bodyPr wrap="non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a:t>
            </a:r>
          </a:p>
          <a:p>
            <a:pPr algn="ct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Server 2008 R2 </a:t>
            </a:r>
            <a:b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endPar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45" name="Rectangle 244">
            <a:extLst>
              <a:ext uri="{FF2B5EF4-FFF2-40B4-BE49-F238E27FC236}">
                <a16:creationId xmlns:a16="http://schemas.microsoft.com/office/drawing/2014/main" id="{E469A826-A644-4AFC-952C-6BC2E76F0D93}"/>
              </a:ext>
            </a:extLst>
          </p:cNvPr>
          <p:cNvSpPr/>
          <p:nvPr/>
        </p:nvSpPr>
        <p:spPr>
          <a:xfrm>
            <a:off x="3495754" y="5223916"/>
            <a:ext cx="116410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2012</a:t>
            </a:r>
          </a:p>
        </p:txBody>
      </p:sp>
      <p:sp>
        <p:nvSpPr>
          <p:cNvPr id="246" name="Rectangle 245">
            <a:extLst>
              <a:ext uri="{FF2B5EF4-FFF2-40B4-BE49-F238E27FC236}">
                <a16:creationId xmlns:a16="http://schemas.microsoft.com/office/drawing/2014/main" id="{53693314-246D-45DC-91AA-6D24603A6B14}"/>
              </a:ext>
            </a:extLst>
          </p:cNvPr>
          <p:cNvSpPr/>
          <p:nvPr/>
        </p:nvSpPr>
        <p:spPr>
          <a:xfrm>
            <a:off x="7680798" y="2213520"/>
            <a:ext cx="1225106"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Lambda Layers</a:t>
            </a:r>
          </a:p>
        </p:txBody>
      </p:sp>
      <p:sp>
        <p:nvSpPr>
          <p:cNvPr id="247" name="Oval 246">
            <a:extLst>
              <a:ext uri="{FF2B5EF4-FFF2-40B4-BE49-F238E27FC236}">
                <a16:creationId xmlns:a16="http://schemas.microsoft.com/office/drawing/2014/main" id="{0EB891CA-7F45-4945-BE28-CB6F00EF56A3}"/>
              </a:ext>
            </a:extLst>
          </p:cNvPr>
          <p:cNvSpPr/>
          <p:nvPr/>
        </p:nvSpPr>
        <p:spPr>
          <a:xfrm flipH="1">
            <a:off x="9388346" y="1610836"/>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8" name="Oval 247">
            <a:extLst>
              <a:ext uri="{FF2B5EF4-FFF2-40B4-BE49-F238E27FC236}">
                <a16:creationId xmlns:a16="http://schemas.microsoft.com/office/drawing/2014/main" id="{6E50B6C1-A8E8-401D-919E-1DDEA156ED96}"/>
              </a:ext>
            </a:extLst>
          </p:cNvPr>
          <p:cNvSpPr/>
          <p:nvPr/>
        </p:nvSpPr>
        <p:spPr>
          <a:xfrm flipH="1">
            <a:off x="9510409" y="1455054"/>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49" name="Oval 248">
            <a:extLst>
              <a:ext uri="{FF2B5EF4-FFF2-40B4-BE49-F238E27FC236}">
                <a16:creationId xmlns:a16="http://schemas.microsoft.com/office/drawing/2014/main" id="{CAFE2570-5729-4210-8A11-883DF7DAE6B0}"/>
              </a:ext>
            </a:extLst>
          </p:cNvPr>
          <p:cNvSpPr/>
          <p:nvPr/>
        </p:nvSpPr>
        <p:spPr>
          <a:xfrm flipH="1">
            <a:off x="9604228" y="130802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0" name="Oval 249">
            <a:extLst>
              <a:ext uri="{FF2B5EF4-FFF2-40B4-BE49-F238E27FC236}">
                <a16:creationId xmlns:a16="http://schemas.microsoft.com/office/drawing/2014/main" id="{C99B5A48-F8E7-421C-8A42-612503E74934}"/>
              </a:ext>
            </a:extLst>
          </p:cNvPr>
          <p:cNvSpPr/>
          <p:nvPr/>
        </p:nvSpPr>
        <p:spPr>
          <a:xfrm flipH="1">
            <a:off x="9731223" y="111465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1" name="Oval 250">
            <a:extLst>
              <a:ext uri="{FF2B5EF4-FFF2-40B4-BE49-F238E27FC236}">
                <a16:creationId xmlns:a16="http://schemas.microsoft.com/office/drawing/2014/main" id="{99B58DAC-8A30-4091-87A2-8224CDB7CC91}"/>
              </a:ext>
            </a:extLst>
          </p:cNvPr>
          <p:cNvSpPr/>
          <p:nvPr/>
        </p:nvSpPr>
        <p:spPr>
          <a:xfrm flipH="1">
            <a:off x="9859315" y="928695"/>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252" name="Rectangle 251">
            <a:extLst>
              <a:ext uri="{FF2B5EF4-FFF2-40B4-BE49-F238E27FC236}">
                <a16:creationId xmlns:a16="http://schemas.microsoft.com/office/drawing/2014/main" id="{67DCA3A7-D944-459E-9924-B6F5D6E19257}"/>
              </a:ext>
            </a:extLst>
          </p:cNvPr>
          <p:cNvSpPr/>
          <p:nvPr/>
        </p:nvSpPr>
        <p:spPr>
          <a:xfrm>
            <a:off x="8994801" y="2388088"/>
            <a:ext cx="1164101" cy="24622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SQL Server 2019</a:t>
            </a:r>
          </a:p>
        </p:txBody>
      </p:sp>
      <p:sp>
        <p:nvSpPr>
          <p:cNvPr id="253" name="Rectangle 252">
            <a:extLst>
              <a:ext uri="{FF2B5EF4-FFF2-40B4-BE49-F238E27FC236}">
                <a16:creationId xmlns:a16="http://schemas.microsoft.com/office/drawing/2014/main" id="{D52702ED-FC39-46D2-AE48-886DDC0C9D85}"/>
              </a:ext>
            </a:extLst>
          </p:cNvPr>
          <p:cNvSpPr/>
          <p:nvPr/>
        </p:nvSpPr>
        <p:spPr>
          <a:xfrm>
            <a:off x="7214027" y="2430310"/>
            <a:ext cx="163636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Windows Server 1803</a:t>
            </a:r>
          </a:p>
        </p:txBody>
      </p:sp>
      <p:sp>
        <p:nvSpPr>
          <p:cNvPr id="254" name="Rectangle 253">
            <a:extLst>
              <a:ext uri="{FF2B5EF4-FFF2-40B4-BE49-F238E27FC236}">
                <a16:creationId xmlns:a16="http://schemas.microsoft.com/office/drawing/2014/main" id="{DFBCACE0-381A-46D5-82F0-BA0DA68A2147}"/>
              </a:ext>
            </a:extLst>
          </p:cNvPr>
          <p:cNvSpPr/>
          <p:nvPr/>
        </p:nvSpPr>
        <p:spPr>
          <a:xfrm>
            <a:off x="8073141" y="1030505"/>
            <a:ext cx="1863188"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.NET Core 3.1 on Lambda</a:t>
            </a:r>
          </a:p>
        </p:txBody>
      </p:sp>
      <p:sp>
        <p:nvSpPr>
          <p:cNvPr id="255" name="TextBox 240">
            <a:extLst>
              <a:ext uri="{FF2B5EF4-FFF2-40B4-BE49-F238E27FC236}">
                <a16:creationId xmlns:a16="http://schemas.microsoft.com/office/drawing/2014/main" id="{FC566039-FA10-439B-BDEB-3926E361409A}"/>
              </a:ext>
            </a:extLst>
          </p:cNvPr>
          <p:cNvSpPr txBox="1"/>
          <p:nvPr/>
        </p:nvSpPr>
        <p:spPr>
          <a:xfrm>
            <a:off x="6940372" y="1805009"/>
            <a:ext cx="2135669" cy="160180"/>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Toolkit for Visual Studio Code</a:t>
            </a:r>
          </a:p>
        </p:txBody>
      </p:sp>
      <p:sp>
        <p:nvSpPr>
          <p:cNvPr id="256" name="TextBox 241">
            <a:extLst>
              <a:ext uri="{FF2B5EF4-FFF2-40B4-BE49-F238E27FC236}">
                <a16:creationId xmlns:a16="http://schemas.microsoft.com/office/drawing/2014/main" id="{4D1AA033-DF36-457D-8D64-DA473DA8FB36}"/>
              </a:ext>
            </a:extLst>
          </p:cNvPr>
          <p:cNvSpPr txBox="1"/>
          <p:nvPr/>
        </p:nvSpPr>
        <p:spPr>
          <a:xfrm>
            <a:off x="7902612" y="1594112"/>
            <a:ext cx="968248" cy="129291"/>
          </a:xfrm>
          <a:prstGeom prst="rect">
            <a:avLst/>
          </a:prstGeom>
          <a:noFill/>
        </p:spPr>
        <p:txBody>
          <a:bodyPr wrap="non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Toolkit for Rider</a:t>
            </a:r>
          </a:p>
        </p:txBody>
      </p:sp>
      <p:sp>
        <p:nvSpPr>
          <p:cNvPr id="257" name="Rectangle 256">
            <a:extLst>
              <a:ext uri="{FF2B5EF4-FFF2-40B4-BE49-F238E27FC236}">
                <a16:creationId xmlns:a16="http://schemas.microsoft.com/office/drawing/2014/main" id="{3464DDDE-D677-4DB9-8B05-C5617E84E66A}"/>
              </a:ext>
            </a:extLst>
          </p:cNvPr>
          <p:cNvSpPr/>
          <p:nvPr/>
        </p:nvSpPr>
        <p:spPr>
          <a:xfrm>
            <a:off x="9881311" y="1025247"/>
            <a:ext cx="112731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App2Container</a:t>
            </a:r>
          </a:p>
        </p:txBody>
      </p:sp>
      <p:sp>
        <p:nvSpPr>
          <p:cNvPr id="258" name="Rectangle 257">
            <a:extLst>
              <a:ext uri="{FF2B5EF4-FFF2-40B4-BE49-F238E27FC236}">
                <a16:creationId xmlns:a16="http://schemas.microsoft.com/office/drawing/2014/main" id="{F760D272-C656-4C25-B2F3-5E473E240252}"/>
              </a:ext>
            </a:extLst>
          </p:cNvPr>
          <p:cNvSpPr/>
          <p:nvPr/>
        </p:nvSpPr>
        <p:spPr>
          <a:xfrm>
            <a:off x="8224760" y="836449"/>
            <a:ext cx="183152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Porting Assistant for .NET</a:t>
            </a:r>
          </a:p>
        </p:txBody>
      </p:sp>
      <p:sp>
        <p:nvSpPr>
          <p:cNvPr id="259" name="Rectangle 258">
            <a:extLst>
              <a:ext uri="{FF2B5EF4-FFF2-40B4-BE49-F238E27FC236}">
                <a16:creationId xmlns:a16="http://schemas.microsoft.com/office/drawing/2014/main" id="{DB3F862E-06FF-487D-A38E-65A515C93824}"/>
              </a:ext>
            </a:extLst>
          </p:cNvPr>
          <p:cNvSpPr/>
          <p:nvPr/>
        </p:nvSpPr>
        <p:spPr>
          <a:xfrm>
            <a:off x="9493867" y="1480942"/>
            <a:ext cx="264663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with .NET Core 3.1</a:t>
            </a:r>
          </a:p>
        </p:txBody>
      </p:sp>
      <p:sp>
        <p:nvSpPr>
          <p:cNvPr id="260" name="Rectangle 259">
            <a:extLst>
              <a:ext uri="{FF2B5EF4-FFF2-40B4-BE49-F238E27FC236}">
                <a16:creationId xmlns:a16="http://schemas.microsoft.com/office/drawing/2014/main" id="{5CA4FA2F-45A7-40AA-96A7-C91F4BAEAB64}"/>
              </a:ext>
            </a:extLst>
          </p:cNvPr>
          <p:cNvSpPr/>
          <p:nvPr/>
        </p:nvSpPr>
        <p:spPr>
          <a:xfrm>
            <a:off x="7912454" y="1271142"/>
            <a:ext cx="203888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Amplify CLI .NET support</a:t>
            </a:r>
          </a:p>
        </p:txBody>
      </p:sp>
      <p:sp>
        <p:nvSpPr>
          <p:cNvPr id="261" name="Rectangle 260">
            <a:extLst>
              <a:ext uri="{FF2B5EF4-FFF2-40B4-BE49-F238E27FC236}">
                <a16:creationId xmlns:a16="http://schemas.microsoft.com/office/drawing/2014/main" id="{4516F193-06D6-4E29-BDF8-6FF9D35F71E9}"/>
              </a:ext>
            </a:extLst>
          </p:cNvPr>
          <p:cNvSpPr/>
          <p:nvPr/>
        </p:nvSpPr>
        <p:spPr>
          <a:xfrm>
            <a:off x="9364736" y="1721579"/>
            <a:ext cx="1707283"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CDK with .NET</a:t>
            </a:r>
          </a:p>
        </p:txBody>
      </p:sp>
      <p:grpSp>
        <p:nvGrpSpPr>
          <p:cNvPr id="151" name="Group 150">
            <a:extLst>
              <a:ext uri="{FF2B5EF4-FFF2-40B4-BE49-F238E27FC236}">
                <a16:creationId xmlns:a16="http://schemas.microsoft.com/office/drawing/2014/main" id="{3C2A96D5-84F9-4F4B-BA72-E9FDA03131B1}"/>
              </a:ext>
            </a:extLst>
          </p:cNvPr>
          <p:cNvGrpSpPr/>
          <p:nvPr/>
        </p:nvGrpSpPr>
        <p:grpSpPr>
          <a:xfrm>
            <a:off x="9823739" y="4765745"/>
            <a:ext cx="2558542" cy="297454"/>
            <a:chOff x="11645733" y="5302884"/>
            <a:chExt cx="3070251" cy="356945"/>
          </a:xfrm>
        </p:grpSpPr>
        <p:sp>
          <p:nvSpPr>
            <p:cNvPr id="171" name="Rectangle 170">
              <a:extLst>
                <a:ext uri="{FF2B5EF4-FFF2-40B4-BE49-F238E27FC236}">
                  <a16:creationId xmlns:a16="http://schemas.microsoft.com/office/drawing/2014/main" id="{0322D104-FBAF-4CD5-AF11-8EE18918DB87}"/>
                </a:ext>
              </a:extLst>
            </p:cNvPr>
            <p:cNvSpPr/>
            <p:nvPr/>
          </p:nvSpPr>
          <p:spPr>
            <a:xfrm>
              <a:off x="11873960" y="5302884"/>
              <a:ext cx="2842024"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latin typeface="Amazon Ember Display" panose="020F0603020204020204" pitchFamily="34" charset="0"/>
                  <a:ea typeface="Amazon Ember Light" panose="020B0403020204020204" pitchFamily="34" charset="0"/>
                  <a:cs typeface="Amazon Ember Light" panose="020B0403020204020204" pitchFamily="34" charset="0"/>
                </a:rPr>
                <a:t>Windows Server &amp; EC2</a:t>
              </a:r>
            </a:p>
          </p:txBody>
        </p:sp>
        <p:sp>
          <p:nvSpPr>
            <p:cNvPr id="172" name="Rectangle 171">
              <a:extLst>
                <a:ext uri="{FF2B5EF4-FFF2-40B4-BE49-F238E27FC236}">
                  <a16:creationId xmlns:a16="http://schemas.microsoft.com/office/drawing/2014/main" id="{0C5294E1-E640-42DC-9037-A91E0244D4A9}"/>
                </a:ext>
              </a:extLst>
            </p:cNvPr>
            <p:cNvSpPr/>
            <p:nvPr/>
          </p:nvSpPr>
          <p:spPr>
            <a:xfrm>
              <a:off x="11645733" y="5352710"/>
              <a:ext cx="228228" cy="2282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latin typeface="Amazon Ember Display" panose="020F0603020204020204" pitchFamily="34" charset="0"/>
              </a:endParaRPr>
            </a:p>
          </p:txBody>
        </p:sp>
      </p:grpSp>
      <p:grpSp>
        <p:nvGrpSpPr>
          <p:cNvPr id="152" name="Group 151">
            <a:extLst>
              <a:ext uri="{FF2B5EF4-FFF2-40B4-BE49-F238E27FC236}">
                <a16:creationId xmlns:a16="http://schemas.microsoft.com/office/drawing/2014/main" id="{15FD5EA8-3992-49E1-AB4E-585EDA29F727}"/>
              </a:ext>
            </a:extLst>
          </p:cNvPr>
          <p:cNvGrpSpPr/>
          <p:nvPr/>
        </p:nvGrpSpPr>
        <p:grpSpPr>
          <a:xfrm>
            <a:off x="9823737" y="5075476"/>
            <a:ext cx="1954935" cy="297454"/>
            <a:chOff x="11645731" y="5678181"/>
            <a:chExt cx="3025345" cy="356945"/>
          </a:xfrm>
        </p:grpSpPr>
        <p:sp>
          <p:nvSpPr>
            <p:cNvPr id="169" name="Rectangle 168">
              <a:extLst>
                <a:ext uri="{FF2B5EF4-FFF2-40B4-BE49-F238E27FC236}">
                  <a16:creationId xmlns:a16="http://schemas.microsoft.com/office/drawing/2014/main" id="{5BD5FC50-BA95-4B22-A852-D803B37A89A0}"/>
                </a:ext>
              </a:extLst>
            </p:cNvPr>
            <p:cNvSpPr/>
            <p:nvPr/>
          </p:nvSpPr>
          <p:spPr>
            <a:xfrm>
              <a:off x="11970713" y="5678181"/>
              <a:ext cx="2700363"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latin typeface="Amazon Ember Display" panose="020F0603020204020204" pitchFamily="34" charset="0"/>
                  <a:ea typeface="Amazon Ember Light" panose="020B0403020204020204" pitchFamily="34" charset="0"/>
                  <a:cs typeface="Amazon Ember Light" panose="020B0403020204020204" pitchFamily="34" charset="0"/>
                </a:rPr>
                <a:t>SQL Server</a:t>
              </a:r>
            </a:p>
          </p:txBody>
        </p:sp>
        <p:sp>
          <p:nvSpPr>
            <p:cNvPr id="170" name="Rectangle 169">
              <a:extLst>
                <a:ext uri="{FF2B5EF4-FFF2-40B4-BE49-F238E27FC236}">
                  <a16:creationId xmlns:a16="http://schemas.microsoft.com/office/drawing/2014/main" id="{FE1A36CA-03DE-48BB-B415-E49FC4CCBE9E}"/>
                </a:ext>
              </a:extLst>
            </p:cNvPr>
            <p:cNvSpPr/>
            <p:nvPr/>
          </p:nvSpPr>
          <p:spPr>
            <a:xfrm>
              <a:off x="11645731" y="5728007"/>
              <a:ext cx="294326" cy="2282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latin typeface="Amazon Ember Display" panose="020F0603020204020204" pitchFamily="34" charset="0"/>
              </a:endParaRPr>
            </a:p>
          </p:txBody>
        </p:sp>
      </p:grpSp>
      <p:grpSp>
        <p:nvGrpSpPr>
          <p:cNvPr id="153" name="Group 152">
            <a:extLst>
              <a:ext uri="{FF2B5EF4-FFF2-40B4-BE49-F238E27FC236}">
                <a16:creationId xmlns:a16="http://schemas.microsoft.com/office/drawing/2014/main" id="{3414BB4E-B1B9-44BA-B970-F1537FEC87E0}"/>
              </a:ext>
            </a:extLst>
          </p:cNvPr>
          <p:cNvGrpSpPr/>
          <p:nvPr/>
        </p:nvGrpSpPr>
        <p:grpSpPr>
          <a:xfrm>
            <a:off x="9823739" y="5385206"/>
            <a:ext cx="2107928" cy="297454"/>
            <a:chOff x="11645733" y="6021173"/>
            <a:chExt cx="2529514" cy="356945"/>
          </a:xfrm>
        </p:grpSpPr>
        <p:sp>
          <p:nvSpPr>
            <p:cNvPr id="167" name="Rectangle 166">
              <a:extLst>
                <a:ext uri="{FF2B5EF4-FFF2-40B4-BE49-F238E27FC236}">
                  <a16:creationId xmlns:a16="http://schemas.microsoft.com/office/drawing/2014/main" id="{27B3F4F6-8C26-4570-81B4-15F4F8F0A649}"/>
                </a:ext>
              </a:extLst>
            </p:cNvPr>
            <p:cNvSpPr/>
            <p:nvPr/>
          </p:nvSpPr>
          <p:spPr>
            <a:xfrm>
              <a:off x="11873961" y="6021173"/>
              <a:ext cx="2301286"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latin typeface="Amazon Ember Display" panose="020F0603020204020204" pitchFamily="34" charset="0"/>
                  <a:ea typeface="Amazon Ember Light" panose="020B0403020204020204" pitchFamily="34" charset="0"/>
                  <a:cs typeface="Amazon Ember Light" panose="020B0403020204020204" pitchFamily="34" charset="0"/>
                </a:rPr>
                <a:t>.NET</a:t>
              </a:r>
            </a:p>
          </p:txBody>
        </p:sp>
        <p:sp>
          <p:nvSpPr>
            <p:cNvPr id="168" name="Rectangle 167">
              <a:extLst>
                <a:ext uri="{FF2B5EF4-FFF2-40B4-BE49-F238E27FC236}">
                  <a16:creationId xmlns:a16="http://schemas.microsoft.com/office/drawing/2014/main" id="{9E0D8B38-32F0-49C4-A195-BE3C51AB1A91}"/>
                </a:ext>
              </a:extLst>
            </p:cNvPr>
            <p:cNvSpPr/>
            <p:nvPr/>
          </p:nvSpPr>
          <p:spPr>
            <a:xfrm>
              <a:off x="11645733" y="6070999"/>
              <a:ext cx="228228" cy="22822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latin typeface="Amazon Ember Display" panose="020F0603020204020204" pitchFamily="34" charset="0"/>
              </a:endParaRPr>
            </a:p>
          </p:txBody>
        </p:sp>
      </p:grpSp>
      <p:grpSp>
        <p:nvGrpSpPr>
          <p:cNvPr id="154" name="Group 153">
            <a:extLst>
              <a:ext uri="{FF2B5EF4-FFF2-40B4-BE49-F238E27FC236}">
                <a16:creationId xmlns:a16="http://schemas.microsoft.com/office/drawing/2014/main" id="{E3546976-AA8A-4070-B435-DAA85410DE3D}"/>
              </a:ext>
            </a:extLst>
          </p:cNvPr>
          <p:cNvGrpSpPr/>
          <p:nvPr/>
        </p:nvGrpSpPr>
        <p:grpSpPr>
          <a:xfrm>
            <a:off x="9823739" y="5694936"/>
            <a:ext cx="2107928" cy="297454"/>
            <a:chOff x="11645733" y="6417912"/>
            <a:chExt cx="2529514" cy="356945"/>
          </a:xfrm>
        </p:grpSpPr>
        <p:sp>
          <p:nvSpPr>
            <p:cNvPr id="165" name="Rectangle 164">
              <a:extLst>
                <a:ext uri="{FF2B5EF4-FFF2-40B4-BE49-F238E27FC236}">
                  <a16:creationId xmlns:a16="http://schemas.microsoft.com/office/drawing/2014/main" id="{DA2F55E7-71AF-43A2-A292-9FB761CAF97C}"/>
                </a:ext>
              </a:extLst>
            </p:cNvPr>
            <p:cNvSpPr/>
            <p:nvPr/>
          </p:nvSpPr>
          <p:spPr>
            <a:xfrm>
              <a:off x="11873961" y="6417912"/>
              <a:ext cx="2301286" cy="3569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spcBef>
                  <a:spcPts val="2133"/>
                </a:spcBef>
                <a:defRPr/>
              </a:pPr>
              <a:r>
                <a:rPr lang="en-US" sz="1333" dirty="0">
                  <a:solidFill>
                    <a:srgbClr val="FFFFFF"/>
                  </a:solidFill>
                  <a:latin typeface="Amazon Ember Display" panose="020F0603020204020204" pitchFamily="34" charset="0"/>
                  <a:ea typeface="Amazon Ember Light" panose="020B0403020204020204" pitchFamily="34" charset="0"/>
                  <a:cs typeface="Amazon Ember Light" panose="020B0403020204020204" pitchFamily="34" charset="0"/>
                </a:rPr>
                <a:t>App Modernization</a:t>
              </a:r>
            </a:p>
          </p:txBody>
        </p:sp>
        <p:sp>
          <p:nvSpPr>
            <p:cNvPr id="166" name="Rectangle 165">
              <a:extLst>
                <a:ext uri="{FF2B5EF4-FFF2-40B4-BE49-F238E27FC236}">
                  <a16:creationId xmlns:a16="http://schemas.microsoft.com/office/drawing/2014/main" id="{AE94158D-805B-476F-9404-CA8A474C15E7}"/>
                </a:ext>
              </a:extLst>
            </p:cNvPr>
            <p:cNvSpPr/>
            <p:nvPr/>
          </p:nvSpPr>
          <p:spPr>
            <a:xfrm>
              <a:off x="11645733" y="6467738"/>
              <a:ext cx="228228" cy="228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latin typeface="Amazon Ember Display" panose="020F0603020204020204" pitchFamily="34" charset="0"/>
              </a:endParaRPr>
            </a:p>
          </p:txBody>
        </p:sp>
      </p:grpSp>
      <p:sp>
        <p:nvSpPr>
          <p:cNvPr id="155" name="Oval 154">
            <a:extLst>
              <a:ext uri="{FF2B5EF4-FFF2-40B4-BE49-F238E27FC236}">
                <a16:creationId xmlns:a16="http://schemas.microsoft.com/office/drawing/2014/main" id="{E8CAC5A7-EA1A-41CC-A4CF-C86397A33C95}"/>
              </a:ext>
            </a:extLst>
          </p:cNvPr>
          <p:cNvSpPr/>
          <p:nvPr/>
        </p:nvSpPr>
        <p:spPr>
          <a:xfrm flipH="1">
            <a:off x="10218381" y="358678"/>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56" name="Rectangle 155">
            <a:extLst>
              <a:ext uri="{FF2B5EF4-FFF2-40B4-BE49-F238E27FC236}">
                <a16:creationId xmlns:a16="http://schemas.microsoft.com/office/drawing/2014/main" id="{9C863467-B33F-47C3-99BF-8C228BD2494D}"/>
              </a:ext>
            </a:extLst>
          </p:cNvPr>
          <p:cNvSpPr/>
          <p:nvPr/>
        </p:nvSpPr>
        <p:spPr>
          <a:xfrm>
            <a:off x="10331583" y="217915"/>
            <a:ext cx="160008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Microservice Extractor for .NET</a:t>
            </a:r>
          </a:p>
        </p:txBody>
      </p:sp>
      <p:sp>
        <p:nvSpPr>
          <p:cNvPr id="157" name="Rectangle 156">
            <a:extLst>
              <a:ext uri="{FF2B5EF4-FFF2-40B4-BE49-F238E27FC236}">
                <a16:creationId xmlns:a16="http://schemas.microsoft.com/office/drawing/2014/main" id="{D5005B66-1C76-4693-A9B2-3904AD864DF3}"/>
              </a:ext>
            </a:extLst>
          </p:cNvPr>
          <p:cNvSpPr/>
          <p:nvPr/>
        </p:nvSpPr>
        <p:spPr>
          <a:xfrm>
            <a:off x="9997028" y="773536"/>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Elastic Beanstalk with .NET 5</a:t>
            </a:r>
          </a:p>
        </p:txBody>
      </p:sp>
      <p:sp>
        <p:nvSpPr>
          <p:cNvPr id="158" name="Rectangle 157">
            <a:extLst>
              <a:ext uri="{FF2B5EF4-FFF2-40B4-BE49-F238E27FC236}">
                <a16:creationId xmlns:a16="http://schemas.microsoft.com/office/drawing/2014/main" id="{543A9FDD-7B6A-4609-B3DB-07B2C0738A30}"/>
              </a:ext>
            </a:extLst>
          </p:cNvPr>
          <p:cNvSpPr/>
          <p:nvPr/>
        </p:nvSpPr>
        <p:spPr>
          <a:xfrm>
            <a:off x="9678508" y="1242407"/>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.NET Lambda base image</a:t>
            </a:r>
          </a:p>
        </p:txBody>
      </p:sp>
      <p:sp>
        <p:nvSpPr>
          <p:cNvPr id="159" name="Oval 158">
            <a:extLst>
              <a:ext uri="{FF2B5EF4-FFF2-40B4-BE49-F238E27FC236}">
                <a16:creationId xmlns:a16="http://schemas.microsoft.com/office/drawing/2014/main" id="{98012C2D-D921-4872-B37A-8763D8C4EBFF}"/>
              </a:ext>
            </a:extLst>
          </p:cNvPr>
          <p:cNvSpPr/>
          <p:nvPr/>
        </p:nvSpPr>
        <p:spPr>
          <a:xfrm flipH="1">
            <a:off x="9994199" y="70821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60" name="Rectangle 159">
            <a:extLst>
              <a:ext uri="{FF2B5EF4-FFF2-40B4-BE49-F238E27FC236}">
                <a16:creationId xmlns:a16="http://schemas.microsoft.com/office/drawing/2014/main" id="{6C8A23AB-F623-49BA-8E0D-DA6C9B47F656}"/>
              </a:ext>
            </a:extLst>
          </p:cNvPr>
          <p:cNvSpPr/>
          <p:nvPr/>
        </p:nvSpPr>
        <p:spPr>
          <a:xfrm>
            <a:off x="8053774" y="614943"/>
            <a:ext cx="2044540"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ARM64 support with Graviton2</a:t>
            </a:r>
          </a:p>
        </p:txBody>
      </p:sp>
      <p:sp>
        <p:nvSpPr>
          <p:cNvPr id="161" name="Oval 160">
            <a:extLst>
              <a:ext uri="{FF2B5EF4-FFF2-40B4-BE49-F238E27FC236}">
                <a16:creationId xmlns:a16="http://schemas.microsoft.com/office/drawing/2014/main" id="{31B3D25A-9AE0-4BCA-90D7-0A885209FC49}"/>
              </a:ext>
            </a:extLst>
          </p:cNvPr>
          <p:cNvSpPr/>
          <p:nvPr/>
        </p:nvSpPr>
        <p:spPr>
          <a:xfrm flipH="1">
            <a:off x="10117184" y="525127"/>
            <a:ext cx="79073" cy="80968"/>
          </a:xfrm>
          <a:prstGeom prst="ellipse">
            <a:avLst/>
          </a:prstGeom>
          <a:solidFill>
            <a:schemeClr val="tx1"/>
          </a:solidFill>
          <a:ln w="9525"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horz" wrap="square" lIns="18276" tIns="18276" rIns="18276" bIns="18276" numCol="1" spcCol="14288"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50285" latinLnBrk="1" hangingPunct="0">
              <a:defRPr/>
            </a:pPr>
            <a:endParaRPr lang="en-US" sz="1333" dirty="0">
              <a:solidFill>
                <a:srgbClr val="1D516C"/>
              </a:solidFill>
              <a:latin typeface="Arial"/>
              <a:sym typeface="Helvetica Light"/>
            </a:endParaRPr>
          </a:p>
        </p:txBody>
      </p:sp>
      <p:sp>
        <p:nvSpPr>
          <p:cNvPr id="162" name="Rectangle 161">
            <a:extLst>
              <a:ext uri="{FF2B5EF4-FFF2-40B4-BE49-F238E27FC236}">
                <a16:creationId xmlns:a16="http://schemas.microsoft.com/office/drawing/2014/main" id="{4F0061E8-E147-41C1-A701-D262096DE79F}"/>
              </a:ext>
            </a:extLst>
          </p:cNvPr>
          <p:cNvSpPr/>
          <p:nvPr/>
        </p:nvSpPr>
        <p:spPr>
          <a:xfrm>
            <a:off x="8032211" y="205665"/>
            <a:ext cx="2414238"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Toolkit for Visual Studio 2023</a:t>
            </a:r>
          </a:p>
        </p:txBody>
      </p:sp>
      <p:sp>
        <p:nvSpPr>
          <p:cNvPr id="163" name="Rectangle 162">
            <a:extLst>
              <a:ext uri="{FF2B5EF4-FFF2-40B4-BE49-F238E27FC236}">
                <a16:creationId xmlns:a16="http://schemas.microsoft.com/office/drawing/2014/main" id="{B4FB02A1-243C-4022-BA0A-FB26CB1CF763}"/>
              </a:ext>
            </a:extLst>
          </p:cNvPr>
          <p:cNvSpPr/>
          <p:nvPr/>
        </p:nvSpPr>
        <p:spPr>
          <a:xfrm>
            <a:off x="10153120" y="552464"/>
            <a:ext cx="2646631"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r>
              <a:rPr lang="en-US" sz="1000"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AWS .NET deployment tool</a:t>
            </a:r>
          </a:p>
        </p:txBody>
      </p:sp>
      <p:sp>
        <p:nvSpPr>
          <p:cNvPr id="164" name="Rectangle 163">
            <a:extLst>
              <a:ext uri="{FF2B5EF4-FFF2-40B4-BE49-F238E27FC236}">
                <a16:creationId xmlns:a16="http://schemas.microsoft.com/office/drawing/2014/main" id="{203C66A4-87E2-465C-9271-556C13EBD460}"/>
              </a:ext>
            </a:extLst>
          </p:cNvPr>
          <p:cNvSpPr/>
          <p:nvPr/>
        </p:nvSpPr>
        <p:spPr>
          <a:xfrm>
            <a:off x="8680139" y="410382"/>
            <a:ext cx="1470579"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r>
              <a:rPr lang="en-US" sz="1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Core WCF Contributor </a:t>
            </a:r>
          </a:p>
        </p:txBody>
      </p:sp>
    </p:spTree>
    <p:extLst>
      <p:ext uri="{BB962C8B-B14F-4D97-AF65-F5344CB8AC3E}">
        <p14:creationId xmlns:p14="http://schemas.microsoft.com/office/powerpoint/2010/main" val="174118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6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5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5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P spid="179" grpId="0"/>
      <p:bldP spid="180" grpId="0"/>
      <p:bldP spid="181" grpId="0"/>
      <p:bldP spid="182" grpId="0"/>
      <p:bldP spid="183" grpId="0"/>
      <p:bldP spid="184" grpId="0"/>
      <p:bldP spid="185" grpId="0"/>
      <p:bldP spid="186" grpId="0"/>
      <p:bldP spid="187" grpId="0"/>
      <p:bldP spid="188" grpId="0"/>
      <p:bldP spid="189" grpId="0"/>
      <p:bldP spid="190" grpId="0"/>
      <p:bldP spid="191" grpId="0"/>
      <p:bldP spid="192" grpId="0"/>
      <p:bldP spid="193" grpId="0"/>
      <p:bldP spid="194" grpId="0"/>
      <p:bldP spid="213" grpId="0"/>
      <p:bldP spid="215" grpId="0"/>
      <p:bldP spid="218" grpId="0"/>
      <p:bldP spid="222" grpId="0"/>
      <p:bldP spid="223" grpId="0"/>
      <p:bldP spid="224" grpId="0"/>
      <p:bldP spid="226" grpId="0"/>
      <p:bldP spid="227" grpId="0"/>
      <p:bldP spid="232" grpId="0"/>
      <p:bldP spid="233" grpId="0"/>
      <p:bldP spid="234" grpId="0"/>
      <p:bldP spid="235" grpId="0"/>
      <p:bldP spid="236" grpId="0"/>
      <p:bldP spid="237" grpId="0"/>
      <p:bldP spid="238" grpId="0"/>
      <p:bldP spid="240" grpId="0"/>
      <p:bldP spid="241" grpId="0"/>
      <p:bldP spid="242" grpId="0"/>
      <p:bldP spid="243" grpId="0"/>
      <p:bldP spid="244" grpId="0"/>
      <p:bldP spid="245" grpId="0"/>
      <p:bldP spid="246" grpId="0"/>
      <p:bldP spid="252" grpId="0"/>
      <p:bldP spid="253" grpId="0"/>
      <p:bldP spid="254" grpId="0"/>
      <p:bldP spid="255" grpId="0"/>
      <p:bldP spid="256" grpId="0"/>
      <p:bldP spid="257" grpId="0"/>
      <p:bldP spid="258" grpId="0"/>
      <p:bldP spid="259" grpId="0"/>
      <p:bldP spid="260" grpId="0"/>
      <p:bldP spid="261" grpId="0"/>
      <p:bldP spid="156" grpId="0"/>
      <p:bldP spid="157" grpId="0"/>
      <p:bldP spid="158" grpId="0"/>
      <p:bldP spid="160" grpId="0"/>
      <p:bldP spid="162" grpId="0"/>
      <p:bldP spid="163" grpId="0"/>
      <p:bldP spid="1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Does AWS provide tools for .NET developers?</a:t>
            </a:r>
          </a:p>
        </p:txBody>
      </p:sp>
    </p:spTree>
    <p:extLst>
      <p:ext uri="{BB962C8B-B14F-4D97-AF65-F5344CB8AC3E}">
        <p14:creationId xmlns:p14="http://schemas.microsoft.com/office/powerpoint/2010/main" val="317313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752" y="195846"/>
            <a:ext cx="10972800" cy="609601"/>
          </a:xfrm>
        </p:spPr>
        <p:txBody>
          <a:bodyPr>
            <a:normAutofit/>
          </a:bodyPr>
          <a:lstStyle/>
          <a:p>
            <a:pPr algn="ctr"/>
            <a:r>
              <a:rPr lang="en-US" dirty="0"/>
              <a:t>Development Tools</a:t>
            </a:r>
          </a:p>
        </p:txBody>
      </p:sp>
      <p:grpSp>
        <p:nvGrpSpPr>
          <p:cNvPr id="2" name="Group 1">
            <a:extLst>
              <a:ext uri="{FF2B5EF4-FFF2-40B4-BE49-F238E27FC236}">
                <a16:creationId xmlns:a16="http://schemas.microsoft.com/office/drawing/2014/main" id="{4E4187D4-88FD-4DFC-A679-B5753FE416A1}"/>
              </a:ext>
            </a:extLst>
          </p:cNvPr>
          <p:cNvGrpSpPr/>
          <p:nvPr/>
        </p:nvGrpSpPr>
        <p:grpSpPr>
          <a:xfrm>
            <a:off x="798166" y="847762"/>
            <a:ext cx="1479578" cy="5287995"/>
            <a:chOff x="957799" y="1017314"/>
            <a:chExt cx="1775494" cy="6345594"/>
          </a:xfrm>
        </p:grpSpPr>
        <p:sp>
          <p:nvSpPr>
            <p:cNvPr id="5" name="Rounded Rectangle 3">
              <a:extLst>
                <a:ext uri="{FF2B5EF4-FFF2-40B4-BE49-F238E27FC236}">
                  <a16:creationId xmlns:a16="http://schemas.microsoft.com/office/drawing/2014/main" id="{DE32A750-6097-4D4D-9CC0-33F10A38E30A}"/>
                </a:ext>
              </a:extLst>
            </p:cNvPr>
            <p:cNvSpPr/>
            <p:nvPr/>
          </p:nvSpPr>
          <p:spPr>
            <a:xfrm>
              <a:off x="957799" y="1017314"/>
              <a:ext cx="1775494" cy="6345594"/>
            </a:xfrm>
            <a:prstGeom prst="rect">
              <a:avLst/>
            </a:prstGeom>
            <a:noFill/>
            <a:ln w="25400">
              <a:solidFill>
                <a:schemeClr val="accent1"/>
              </a:solidFill>
            </a:ln>
          </p:spPr>
          <p:txBody>
            <a:bodyPr wrap="square" lIns="0" tIns="152400" rIns="0" bIns="38100" numCol="1" rtlCol="0" anchor="t" anchorCtr="0">
              <a:noAutofit/>
            </a:bodyPr>
            <a:lstStyle/>
            <a:p>
              <a:pPr algn="ctr"/>
              <a:r>
                <a:rPr lang="en-US" sz="1667" b="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IDE</a:t>
              </a:r>
              <a:br>
                <a:rPr lang="en-US" sz="1667" b="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67" b="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Integration</a:t>
              </a:r>
            </a:p>
          </p:txBody>
        </p:sp>
        <p:grpSp>
          <p:nvGrpSpPr>
            <p:cNvPr id="6" name="Group 5">
              <a:extLst>
                <a:ext uri="{FF2B5EF4-FFF2-40B4-BE49-F238E27FC236}">
                  <a16:creationId xmlns:a16="http://schemas.microsoft.com/office/drawing/2014/main" id="{91DAB5DC-E3B5-4709-895B-5AB0C55C7291}"/>
                </a:ext>
              </a:extLst>
            </p:cNvPr>
            <p:cNvGrpSpPr/>
            <p:nvPr/>
          </p:nvGrpSpPr>
          <p:grpSpPr>
            <a:xfrm>
              <a:off x="1130659" y="2036226"/>
              <a:ext cx="1430712" cy="1560243"/>
              <a:chOff x="923923" y="2425416"/>
              <a:chExt cx="1972603" cy="1970363"/>
            </a:xfrm>
          </p:grpSpPr>
          <p:pic>
            <p:nvPicPr>
              <p:cNvPr id="7" name="Picture 6">
                <a:extLst>
                  <a:ext uri="{FF2B5EF4-FFF2-40B4-BE49-F238E27FC236}">
                    <a16:creationId xmlns:a16="http://schemas.microsoft.com/office/drawing/2014/main" id="{99624841-96DA-4233-B575-69858AB480D5}"/>
                  </a:ext>
                </a:extLst>
              </p:cNvPr>
              <p:cNvPicPr>
                <a:picLocks noChangeAspect="1"/>
              </p:cNvPicPr>
              <p:nvPr/>
            </p:nvPicPr>
            <p:blipFill>
              <a:blip r:embed="rId3"/>
              <a:srcRect/>
              <a:stretch/>
            </p:blipFill>
            <p:spPr>
              <a:xfrm>
                <a:off x="1580735" y="3568273"/>
                <a:ext cx="640519" cy="542936"/>
              </a:xfrm>
              <a:prstGeom prst="rect">
                <a:avLst/>
              </a:prstGeom>
            </p:spPr>
          </p:pic>
          <p:sp>
            <p:nvSpPr>
              <p:cNvPr id="8" name="Rounded Rectangle 3">
                <a:extLst>
                  <a:ext uri="{FF2B5EF4-FFF2-40B4-BE49-F238E27FC236}">
                    <a16:creationId xmlns:a16="http://schemas.microsoft.com/office/drawing/2014/main" id="{4A981C3A-6F96-47C9-A49E-A407430A6456}"/>
                  </a:ext>
                </a:extLst>
              </p:cNvPr>
              <p:cNvSpPr/>
              <p:nvPr/>
            </p:nvSpPr>
            <p:spPr>
              <a:xfrm>
                <a:off x="923923" y="2425416"/>
                <a:ext cx="1972603" cy="197036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Toolkit for Visual Studio</a:t>
                </a:r>
              </a:p>
            </p:txBody>
          </p:sp>
        </p:grpSp>
        <p:grpSp>
          <p:nvGrpSpPr>
            <p:cNvPr id="9" name="Group 8">
              <a:extLst>
                <a:ext uri="{FF2B5EF4-FFF2-40B4-BE49-F238E27FC236}">
                  <a16:creationId xmlns:a16="http://schemas.microsoft.com/office/drawing/2014/main" id="{6859C702-C9E1-4D24-939D-C16F4FD458C9}"/>
                </a:ext>
              </a:extLst>
            </p:cNvPr>
            <p:cNvGrpSpPr/>
            <p:nvPr/>
          </p:nvGrpSpPr>
          <p:grpSpPr>
            <a:xfrm>
              <a:off x="1124501" y="3854905"/>
              <a:ext cx="1430712" cy="1546139"/>
              <a:chOff x="923923" y="4690407"/>
              <a:chExt cx="1972603" cy="1970363"/>
            </a:xfrm>
          </p:grpSpPr>
          <p:sp>
            <p:nvSpPr>
              <p:cNvPr id="10" name="Rounded Rectangle 3">
                <a:extLst>
                  <a:ext uri="{FF2B5EF4-FFF2-40B4-BE49-F238E27FC236}">
                    <a16:creationId xmlns:a16="http://schemas.microsoft.com/office/drawing/2014/main" id="{05C83921-E1DC-4ADB-95A4-6B5A5F6A029F}"/>
                  </a:ext>
                </a:extLst>
              </p:cNvPr>
              <p:cNvSpPr/>
              <p:nvPr/>
            </p:nvSpPr>
            <p:spPr>
              <a:xfrm>
                <a:off x="923923" y="4690407"/>
                <a:ext cx="1972603" cy="197036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Toolkit for Visual Studio Code</a:t>
                </a:r>
              </a:p>
            </p:txBody>
          </p:sp>
          <p:pic>
            <p:nvPicPr>
              <p:cNvPr id="11" name="Picture 10">
                <a:extLst>
                  <a:ext uri="{FF2B5EF4-FFF2-40B4-BE49-F238E27FC236}">
                    <a16:creationId xmlns:a16="http://schemas.microsoft.com/office/drawing/2014/main" id="{CA5EB684-B279-4766-916C-C3978DA7F3CC}"/>
                  </a:ext>
                </a:extLst>
              </p:cNvPr>
              <p:cNvPicPr>
                <a:picLocks noChangeAspect="1"/>
              </p:cNvPicPr>
              <p:nvPr/>
            </p:nvPicPr>
            <p:blipFill>
              <a:blip r:embed="rId4"/>
              <a:srcRect/>
              <a:stretch/>
            </p:blipFill>
            <p:spPr>
              <a:xfrm>
                <a:off x="1580735" y="5909191"/>
                <a:ext cx="658978" cy="633540"/>
              </a:xfrm>
              <a:prstGeom prst="rect">
                <a:avLst/>
              </a:prstGeom>
            </p:spPr>
          </p:pic>
        </p:grpSp>
        <p:sp>
          <p:nvSpPr>
            <p:cNvPr id="42" name="Rounded Rectangle 3">
              <a:extLst>
                <a:ext uri="{FF2B5EF4-FFF2-40B4-BE49-F238E27FC236}">
                  <a16:creationId xmlns:a16="http://schemas.microsoft.com/office/drawing/2014/main" id="{05C83921-E1DC-4ADB-95A4-6B5A5F6A029F}"/>
                </a:ext>
              </a:extLst>
            </p:cNvPr>
            <p:cNvSpPr/>
            <p:nvPr/>
          </p:nvSpPr>
          <p:spPr>
            <a:xfrm>
              <a:off x="1130659" y="5650237"/>
              <a:ext cx="1430711" cy="1549633"/>
            </a:xfrm>
            <a:prstGeom prst="rect">
              <a:avLst/>
            </a:prstGeom>
            <a:noFill/>
            <a:ln w="25400">
              <a:solidFill>
                <a:schemeClr val="accent1"/>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Toolkit for Rider</a:t>
              </a:r>
            </a:p>
          </p:txBody>
        </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462" y="6378312"/>
              <a:ext cx="621103" cy="619848"/>
            </a:xfrm>
            <a:prstGeom prst="rect">
              <a:avLst/>
            </a:prstGeom>
          </p:spPr>
        </p:pic>
      </p:grpSp>
      <p:grpSp>
        <p:nvGrpSpPr>
          <p:cNvPr id="3" name="Group 2">
            <a:extLst>
              <a:ext uri="{FF2B5EF4-FFF2-40B4-BE49-F238E27FC236}">
                <a16:creationId xmlns:a16="http://schemas.microsoft.com/office/drawing/2014/main" id="{67161189-015E-43E1-876C-023D03893B32}"/>
              </a:ext>
            </a:extLst>
          </p:cNvPr>
          <p:cNvGrpSpPr/>
          <p:nvPr/>
        </p:nvGrpSpPr>
        <p:grpSpPr>
          <a:xfrm>
            <a:off x="2529951" y="854626"/>
            <a:ext cx="1678739" cy="5281132"/>
            <a:chOff x="3035940" y="1025551"/>
            <a:chExt cx="2014487" cy="6337358"/>
          </a:xfrm>
        </p:grpSpPr>
        <p:sp>
          <p:nvSpPr>
            <p:cNvPr id="12" name="Rounded Rectangle 3">
              <a:extLst>
                <a:ext uri="{FF2B5EF4-FFF2-40B4-BE49-F238E27FC236}">
                  <a16:creationId xmlns:a16="http://schemas.microsoft.com/office/drawing/2014/main" id="{294132D4-8FD9-4EEC-8552-2FC4CF117FEF}"/>
                </a:ext>
              </a:extLst>
            </p:cNvPr>
            <p:cNvSpPr/>
            <p:nvPr/>
          </p:nvSpPr>
          <p:spPr>
            <a:xfrm>
              <a:off x="3035940" y="1025551"/>
              <a:ext cx="2014487" cy="6337358"/>
            </a:xfrm>
            <a:prstGeom prst="rect">
              <a:avLst/>
            </a:prstGeom>
            <a:noFill/>
            <a:ln w="25400">
              <a:solidFill>
                <a:schemeClr val="accent2"/>
              </a:solidFill>
            </a:ln>
          </p:spPr>
          <p:txBody>
            <a:bodyPr wrap="square" lIns="0" tIns="152400" rIns="0" bIns="38100" numCol="1" rtlCol="0" anchor="t" anchorCtr="0">
              <a:noAutofit/>
            </a:bodyPr>
            <a:lstStyle/>
            <a:p>
              <a:pPr algn="ctr"/>
              <a:r>
                <a:rPr lang="en-US" sz="1667" b="1"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Programmable</a:t>
              </a:r>
              <a:br>
                <a:rPr lang="en-US" sz="1667" b="1"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67" b="1" dirty="0">
                  <a:solidFill>
                    <a:schemeClr val="accent2"/>
                  </a:solidFill>
                  <a:latin typeface="Amazon Ember Display" panose="020F0603020204020204" pitchFamily="34" charset="0"/>
                  <a:ea typeface="Amazon Ember Display" panose="020F0603020204020204" pitchFamily="34" charset="0"/>
                  <a:cs typeface="Amazon Ember Display" panose="020F0603020204020204" pitchFamily="34" charset="0"/>
                </a:rPr>
                <a:t>SDK</a:t>
              </a:r>
            </a:p>
          </p:txBody>
        </p:sp>
        <p:sp>
          <p:nvSpPr>
            <p:cNvPr id="39" name="Rounded Rectangle 3">
              <a:extLst>
                <a:ext uri="{FF2B5EF4-FFF2-40B4-BE49-F238E27FC236}">
                  <a16:creationId xmlns:a16="http://schemas.microsoft.com/office/drawing/2014/main" id="{CFB5237C-2FC6-44E1-86BE-6D194B25B900}"/>
                </a:ext>
              </a:extLst>
            </p:cNvPr>
            <p:cNvSpPr/>
            <p:nvPr/>
          </p:nvSpPr>
          <p:spPr>
            <a:xfrm>
              <a:off x="3299710" y="5174388"/>
              <a:ext cx="1475681" cy="1970363"/>
            </a:xfrm>
            <a:prstGeom prst="rect">
              <a:avLst/>
            </a:prstGeom>
            <a:noFill/>
            <a:ln w="25400">
              <a:solidFill>
                <a:schemeClr val="accent2"/>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CDK</a:t>
              </a:r>
              <a:b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a:t>
              </a:r>
            </a:p>
          </p:txBody>
        </p:sp>
        <p:pic>
          <p:nvPicPr>
            <p:cNvPr id="40" name="Picture 39"/>
            <p:cNvPicPr>
              <a:picLocks noChangeAspect="1"/>
            </p:cNvPicPr>
            <p:nvPr/>
          </p:nvPicPr>
          <p:blipFill>
            <a:blip r:embed="rId6"/>
            <a:stretch>
              <a:fillRect/>
            </a:stretch>
          </p:blipFill>
          <p:spPr>
            <a:xfrm>
              <a:off x="3571050" y="5991846"/>
              <a:ext cx="911774" cy="911774"/>
            </a:xfrm>
            <a:prstGeom prst="rect">
              <a:avLst/>
            </a:prstGeom>
          </p:spPr>
        </p:pic>
        <p:sp>
          <p:nvSpPr>
            <p:cNvPr id="14" name="Rounded Rectangle 3">
              <a:extLst>
                <a:ext uri="{FF2B5EF4-FFF2-40B4-BE49-F238E27FC236}">
                  <a16:creationId xmlns:a16="http://schemas.microsoft.com/office/drawing/2014/main" id="{652A8B4D-AB84-45C8-8FDA-D9D83EAF8802}"/>
                </a:ext>
              </a:extLst>
            </p:cNvPr>
            <p:cNvSpPr/>
            <p:nvPr/>
          </p:nvSpPr>
          <p:spPr>
            <a:xfrm>
              <a:off x="3295655" y="2206764"/>
              <a:ext cx="1479736" cy="2737858"/>
            </a:xfrm>
            <a:prstGeom prst="rect">
              <a:avLst/>
            </a:prstGeom>
            <a:noFill/>
            <a:ln w="25400">
              <a:solidFill>
                <a:schemeClr val="accent2"/>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SDK</a:t>
              </a:r>
              <a:b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a:t>
              </a: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792" y="3951381"/>
              <a:ext cx="771794" cy="771794"/>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6223" y="3056315"/>
              <a:ext cx="721907" cy="721907"/>
            </a:xfrm>
            <a:prstGeom prst="rect">
              <a:avLst/>
            </a:prstGeom>
          </p:spPr>
        </p:pic>
      </p:grpSp>
      <p:grpSp>
        <p:nvGrpSpPr>
          <p:cNvPr id="16" name="Group 15">
            <a:extLst>
              <a:ext uri="{FF2B5EF4-FFF2-40B4-BE49-F238E27FC236}">
                <a16:creationId xmlns:a16="http://schemas.microsoft.com/office/drawing/2014/main" id="{82A62211-7DEE-4016-8511-C0B690F04B77}"/>
              </a:ext>
            </a:extLst>
          </p:cNvPr>
          <p:cNvGrpSpPr/>
          <p:nvPr/>
        </p:nvGrpSpPr>
        <p:grpSpPr>
          <a:xfrm>
            <a:off x="4467142" y="854626"/>
            <a:ext cx="3020328" cy="5281131"/>
            <a:chOff x="5360570" y="1025551"/>
            <a:chExt cx="3624394" cy="6337357"/>
          </a:xfrm>
        </p:grpSpPr>
        <p:sp>
          <p:nvSpPr>
            <p:cNvPr id="17" name="Rounded Rectangle 3">
              <a:extLst>
                <a:ext uri="{FF2B5EF4-FFF2-40B4-BE49-F238E27FC236}">
                  <a16:creationId xmlns:a16="http://schemas.microsoft.com/office/drawing/2014/main" id="{C9A50EA1-663D-42FD-8450-0F591AD8FAF8}"/>
                </a:ext>
              </a:extLst>
            </p:cNvPr>
            <p:cNvSpPr/>
            <p:nvPr/>
          </p:nvSpPr>
          <p:spPr>
            <a:xfrm>
              <a:off x="5360570" y="1025551"/>
              <a:ext cx="3624394" cy="6337357"/>
            </a:xfrm>
            <a:prstGeom prst="rect">
              <a:avLst/>
            </a:prstGeom>
            <a:noFill/>
            <a:ln w="25400">
              <a:solidFill>
                <a:schemeClr val="accent4"/>
              </a:solidFill>
            </a:ln>
          </p:spPr>
          <p:txBody>
            <a:bodyPr wrap="square" lIns="0" tIns="152400" rIns="0" bIns="38100" numCol="1" rtlCol="0" anchor="t" anchorCtr="0">
              <a:noAutofit/>
            </a:bodyPr>
            <a:lstStyle/>
            <a:p>
              <a:pPr algn="ctr"/>
              <a:r>
                <a:rPr lang="en-US" sz="1667" b="1"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Command</a:t>
              </a:r>
              <a:br>
                <a:rPr lang="en-US" sz="1667" b="1"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67" b="1"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rPr>
                <a:t>Line Tools</a:t>
              </a:r>
            </a:p>
          </p:txBody>
        </p:sp>
        <p:grpSp>
          <p:nvGrpSpPr>
            <p:cNvPr id="18" name="Group 17">
              <a:extLst>
                <a:ext uri="{FF2B5EF4-FFF2-40B4-BE49-F238E27FC236}">
                  <a16:creationId xmlns:a16="http://schemas.microsoft.com/office/drawing/2014/main" id="{45A76267-9372-4846-B384-2C3E81BBCADE}"/>
                </a:ext>
              </a:extLst>
            </p:cNvPr>
            <p:cNvGrpSpPr/>
            <p:nvPr/>
          </p:nvGrpSpPr>
          <p:grpSpPr>
            <a:xfrm>
              <a:off x="5568819" y="2596380"/>
              <a:ext cx="1437660" cy="1970363"/>
              <a:chOff x="6636269" y="2318655"/>
              <a:chExt cx="1783552" cy="1970363"/>
            </a:xfrm>
          </p:grpSpPr>
          <p:pic>
            <p:nvPicPr>
              <p:cNvPr id="19" name="Picture 2">
                <a:extLst>
                  <a:ext uri="{FF2B5EF4-FFF2-40B4-BE49-F238E27FC236}">
                    <a16:creationId xmlns:a16="http://schemas.microsoft.com/office/drawing/2014/main" id="{ADACD37A-15A7-463A-9B4E-47E4E789DA67}"/>
                  </a:ext>
                </a:extLst>
              </p:cNvPr>
              <p:cNvPicPr>
                <a:picLocks noChangeAspect="1" noChangeArrowheads="1"/>
              </p:cNvPicPr>
              <p:nvPr/>
            </p:nvPicPr>
            <p:blipFill>
              <a:blip r:embed="rId9"/>
              <a:srcRect/>
              <a:stretch/>
            </p:blipFill>
            <p:spPr bwMode="auto">
              <a:xfrm>
                <a:off x="7246920" y="3377999"/>
                <a:ext cx="692482" cy="520197"/>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3">
                <a:extLst>
                  <a:ext uri="{FF2B5EF4-FFF2-40B4-BE49-F238E27FC236}">
                    <a16:creationId xmlns:a16="http://schemas.microsoft.com/office/drawing/2014/main" id="{AD7CA19B-B964-4507-AB80-C874F3C4C130}"/>
                  </a:ext>
                </a:extLst>
              </p:cNvPr>
              <p:cNvSpPr/>
              <p:nvPr/>
            </p:nvSpPr>
            <p:spPr>
              <a:xfrm>
                <a:off x="6636269" y="2318655"/>
                <a:ext cx="1783552"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Tools for PowerShell</a:t>
                </a:r>
              </a:p>
            </p:txBody>
          </p:sp>
        </p:grpSp>
        <p:sp>
          <p:nvSpPr>
            <p:cNvPr id="23" name="Rounded Rectangle 3">
              <a:extLst>
                <a:ext uri="{FF2B5EF4-FFF2-40B4-BE49-F238E27FC236}">
                  <a16:creationId xmlns:a16="http://schemas.microsoft.com/office/drawing/2014/main" id="{1291DA73-3219-494B-A3BD-78C3BF99AE31}"/>
                </a:ext>
              </a:extLst>
            </p:cNvPr>
            <p:cNvSpPr/>
            <p:nvPr/>
          </p:nvSpPr>
          <p:spPr>
            <a:xfrm>
              <a:off x="7275782" y="4920202"/>
              <a:ext cx="1438791"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SAM</a:t>
              </a:r>
            </a:p>
          </p:txBody>
        </p:sp>
        <p:sp>
          <p:nvSpPr>
            <p:cNvPr id="25" name="Rounded Rectangle 3">
              <a:extLst>
                <a:ext uri="{FF2B5EF4-FFF2-40B4-BE49-F238E27FC236}">
                  <a16:creationId xmlns:a16="http://schemas.microsoft.com/office/drawing/2014/main" id="{827E17A8-A6D6-41B2-9CB6-32C5199D815C}"/>
                </a:ext>
              </a:extLst>
            </p:cNvPr>
            <p:cNvSpPr/>
            <p:nvPr/>
          </p:nvSpPr>
          <p:spPr>
            <a:xfrm>
              <a:off x="5575739" y="4925701"/>
              <a:ext cx="1423819"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CLI</a:t>
              </a:r>
            </a:p>
          </p:txBody>
        </p:sp>
        <p:sp>
          <p:nvSpPr>
            <p:cNvPr id="28" name="Rounded Rectangle 3">
              <a:extLst>
                <a:ext uri="{FF2B5EF4-FFF2-40B4-BE49-F238E27FC236}">
                  <a16:creationId xmlns:a16="http://schemas.microsoft.com/office/drawing/2014/main" id="{EEFCD921-AFB3-49B5-9D65-B8584B3F1919}"/>
                </a:ext>
              </a:extLst>
            </p:cNvPr>
            <p:cNvSpPr/>
            <p:nvPr/>
          </p:nvSpPr>
          <p:spPr>
            <a:xfrm>
              <a:off x="7282703" y="2596380"/>
              <a:ext cx="1431870" cy="1970363"/>
            </a:xfrm>
            <a:prstGeom prst="rect">
              <a:avLst/>
            </a:prstGeom>
            <a:noFill/>
            <a:ln w="25400">
              <a:solidFill>
                <a:schemeClr val="accent4"/>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‘dotnet’ CLI</a:t>
              </a:r>
              <a:b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extensions</a:t>
              </a:r>
            </a:p>
          </p:txBody>
        </p:sp>
        <p:pic>
          <p:nvPicPr>
            <p:cNvPr id="45" name="Picture 44">
              <a:extLst>
                <a:ext uri="{FF2B5EF4-FFF2-40B4-BE49-F238E27FC236}">
                  <a16:creationId xmlns:a16="http://schemas.microsoft.com/office/drawing/2014/main" id="{0A5A8DBE-FAAD-4DC9-9182-B2B7139CE3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8959" y="3505767"/>
              <a:ext cx="652436" cy="731519"/>
            </a:xfrm>
            <a:prstGeom prst="rect">
              <a:avLst/>
            </a:prstGeom>
          </p:spPr>
        </p:pic>
        <p:pic>
          <p:nvPicPr>
            <p:cNvPr id="49" name="Picture Placeholder 7">
              <a:extLst>
                <a:ext uri="{FF2B5EF4-FFF2-40B4-BE49-F238E27FC236}">
                  <a16:creationId xmlns:a16="http://schemas.microsoft.com/office/drawing/2014/main" id="{BE438308-BC49-45E8-89CB-7B8189C8EC8B}"/>
                </a:ext>
              </a:extLst>
            </p:cNvPr>
            <p:cNvPicPr>
              <a:picLocks noChangeAspect="1"/>
            </p:cNvPicPr>
            <p:nvPr/>
          </p:nvPicPr>
          <p:blipFill rotWithShape="1">
            <a:blip r:embed="rId11">
              <a:extLst>
                <a:ext uri="{28A0092B-C50C-407E-A947-70E740481C1C}">
                  <a14:useLocalDpi xmlns:a14="http://schemas.microsoft.com/office/drawing/2010/main"/>
                </a:ext>
              </a:extLst>
            </a:blip>
            <a:stretch/>
          </p:blipFill>
          <p:spPr>
            <a:xfrm>
              <a:off x="7684175" y="5731244"/>
              <a:ext cx="640154" cy="777127"/>
            </a:xfrm>
            <a:prstGeom prst="rect">
              <a:avLst/>
            </a:prstGeom>
          </p:spPr>
        </p:pic>
        <p:pic>
          <p:nvPicPr>
            <p:cNvPr id="50" name="Picture 49">
              <a:extLst>
                <a:ext uri="{FF2B5EF4-FFF2-40B4-BE49-F238E27FC236}">
                  <a16:creationId xmlns:a16="http://schemas.microsoft.com/office/drawing/2014/main" id="{0A5A8DBE-FAAD-4DC9-9182-B2B7139CE3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7695" y="5721649"/>
              <a:ext cx="652436" cy="731519"/>
            </a:xfrm>
            <a:prstGeom prst="rect">
              <a:avLst/>
            </a:prstGeom>
          </p:spPr>
        </p:pic>
      </p:grpSp>
      <p:grpSp>
        <p:nvGrpSpPr>
          <p:cNvPr id="22" name="Group 21">
            <a:extLst>
              <a:ext uri="{FF2B5EF4-FFF2-40B4-BE49-F238E27FC236}">
                <a16:creationId xmlns:a16="http://schemas.microsoft.com/office/drawing/2014/main" id="{86089031-107C-4D9C-BE47-A9815DF955DD}"/>
              </a:ext>
            </a:extLst>
          </p:cNvPr>
          <p:cNvGrpSpPr/>
          <p:nvPr/>
        </p:nvGrpSpPr>
        <p:grpSpPr>
          <a:xfrm>
            <a:off x="9681196" y="847762"/>
            <a:ext cx="1675874" cy="5287995"/>
            <a:chOff x="9681196" y="847762"/>
            <a:chExt cx="1675874" cy="5287995"/>
          </a:xfrm>
        </p:grpSpPr>
        <p:grpSp>
          <p:nvGrpSpPr>
            <p:cNvPr id="31" name="Group 30">
              <a:extLst>
                <a:ext uri="{FF2B5EF4-FFF2-40B4-BE49-F238E27FC236}">
                  <a16:creationId xmlns:a16="http://schemas.microsoft.com/office/drawing/2014/main" id="{3F5D4842-0B0B-40C7-995D-A4941F56AE05}"/>
                </a:ext>
              </a:extLst>
            </p:cNvPr>
            <p:cNvGrpSpPr/>
            <p:nvPr/>
          </p:nvGrpSpPr>
          <p:grpSpPr>
            <a:xfrm>
              <a:off x="9681196" y="847762"/>
              <a:ext cx="1675874" cy="5287995"/>
              <a:chOff x="9681196" y="847762"/>
              <a:chExt cx="1675874" cy="5287995"/>
            </a:xfrm>
          </p:grpSpPr>
          <p:sp>
            <p:nvSpPr>
              <p:cNvPr id="54" name="Rounded Rectangle 3">
                <a:extLst>
                  <a:ext uri="{FF2B5EF4-FFF2-40B4-BE49-F238E27FC236}">
                    <a16:creationId xmlns:a16="http://schemas.microsoft.com/office/drawing/2014/main" id="{3BFC5247-9EAF-4CDD-977C-77D0EA97724B}"/>
                  </a:ext>
                </a:extLst>
              </p:cNvPr>
              <p:cNvSpPr/>
              <p:nvPr/>
            </p:nvSpPr>
            <p:spPr>
              <a:xfrm>
                <a:off x="9681196" y="847762"/>
                <a:ext cx="1675874" cy="5287995"/>
              </a:xfrm>
              <a:prstGeom prst="rect">
                <a:avLst/>
              </a:prstGeom>
              <a:noFill/>
              <a:ln w="25400">
                <a:solidFill>
                  <a:schemeClr val="accent3"/>
                </a:solidFill>
              </a:ln>
            </p:spPr>
            <p:txBody>
              <a:bodyPr wrap="square" lIns="0" tIns="152400" rIns="0" bIns="38100" numCol="1" rtlCol="0" anchor="t" anchorCtr="0">
                <a:noAutofit/>
              </a:bodyPr>
              <a:lstStyle/>
              <a:p>
                <a:pPr algn="ct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Migration / Modernization</a:t>
                </a:r>
              </a:p>
              <a:p>
                <a:pPr algn="ct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Tools</a:t>
                </a:r>
              </a:p>
            </p:txBody>
          </p:sp>
          <p:sp>
            <p:nvSpPr>
              <p:cNvPr id="55" name="Rounded Rectangle 3">
                <a:extLst>
                  <a:ext uri="{FF2B5EF4-FFF2-40B4-BE49-F238E27FC236}">
                    <a16:creationId xmlns:a16="http://schemas.microsoft.com/office/drawing/2014/main" id="{05C83921-E1DC-4ADB-95A4-6B5A5F6A029F}"/>
                  </a:ext>
                </a:extLst>
              </p:cNvPr>
              <p:cNvSpPr/>
              <p:nvPr/>
            </p:nvSpPr>
            <p:spPr>
              <a:xfrm>
                <a:off x="9880615" y="1933474"/>
                <a:ext cx="1297789" cy="1129167"/>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App2Container</a:t>
                </a:r>
              </a:p>
            </p:txBody>
          </p:sp>
          <p:sp>
            <p:nvSpPr>
              <p:cNvPr id="56" name="Rounded Rectangle 3">
                <a:extLst>
                  <a:ext uri="{FF2B5EF4-FFF2-40B4-BE49-F238E27FC236}">
                    <a16:creationId xmlns:a16="http://schemas.microsoft.com/office/drawing/2014/main" id="{05C83921-E1DC-4ADB-95A4-6B5A5F6A029F}"/>
                  </a:ext>
                </a:extLst>
              </p:cNvPr>
              <p:cNvSpPr/>
              <p:nvPr/>
            </p:nvSpPr>
            <p:spPr>
              <a:xfrm>
                <a:off x="9870237" y="3212421"/>
                <a:ext cx="1297789" cy="1342461"/>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Porting </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Assistant </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 </a:t>
                </a:r>
              </a:p>
            </p:txBody>
          </p:sp>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3860" y="3958210"/>
                <a:ext cx="510541" cy="510541"/>
              </a:xfrm>
              <a:prstGeom prst="rect">
                <a:avLst/>
              </a:prstGeom>
              <a:solidFill>
                <a:schemeClr val="accent1"/>
              </a:solidFill>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7740" y="2399962"/>
                <a:ext cx="942785" cy="533652"/>
              </a:xfrm>
              <a:prstGeom prst="rect">
                <a:avLst/>
              </a:prstGeom>
            </p:spPr>
          </p:pic>
          <p:sp>
            <p:nvSpPr>
              <p:cNvPr id="46" name="Rounded Rectangle 3">
                <a:extLst>
                  <a:ext uri="{FF2B5EF4-FFF2-40B4-BE49-F238E27FC236}">
                    <a16:creationId xmlns:a16="http://schemas.microsoft.com/office/drawing/2014/main" id="{108760EE-9B5E-4768-A4E7-C8F6077DB711}"/>
                  </a:ext>
                </a:extLst>
              </p:cNvPr>
              <p:cNvSpPr/>
              <p:nvPr/>
            </p:nvSpPr>
            <p:spPr>
              <a:xfrm>
                <a:off x="9880615" y="4704662"/>
                <a:ext cx="1297789" cy="1295230"/>
              </a:xfrm>
              <a:prstGeom prst="rect">
                <a:avLst/>
              </a:prstGeom>
              <a:noFill/>
              <a:ln w="25400">
                <a:solidFill>
                  <a:schemeClr val="accent3"/>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Microservice Extractor</a:t>
                </a:r>
              </a:p>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for .NET </a:t>
                </a:r>
              </a:p>
            </p:txBody>
          </p:sp>
        </p:grpSp>
        <p:pic>
          <p:nvPicPr>
            <p:cNvPr id="47" name="Picture 46">
              <a:extLst>
                <a:ext uri="{FF2B5EF4-FFF2-40B4-BE49-F238E27FC236}">
                  <a16:creationId xmlns:a16="http://schemas.microsoft.com/office/drawing/2014/main" id="{D06ED410-F12E-47B6-941C-BEBB3F2B09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36211" y="5396693"/>
              <a:ext cx="586595" cy="586595"/>
            </a:xfrm>
            <a:prstGeom prst="rect">
              <a:avLst/>
            </a:prstGeom>
          </p:spPr>
        </p:pic>
      </p:grpSp>
      <p:grpSp>
        <p:nvGrpSpPr>
          <p:cNvPr id="27" name="Group 26">
            <a:extLst>
              <a:ext uri="{FF2B5EF4-FFF2-40B4-BE49-F238E27FC236}">
                <a16:creationId xmlns:a16="http://schemas.microsoft.com/office/drawing/2014/main" id="{A3F5F6F9-F44D-48CF-988D-11E3404B68ED}"/>
              </a:ext>
            </a:extLst>
          </p:cNvPr>
          <p:cNvGrpSpPr/>
          <p:nvPr/>
        </p:nvGrpSpPr>
        <p:grpSpPr>
          <a:xfrm>
            <a:off x="7759670" y="854626"/>
            <a:ext cx="1675874" cy="5281131"/>
            <a:chOff x="7759670" y="854626"/>
            <a:chExt cx="1675874" cy="5281131"/>
          </a:xfrm>
        </p:grpSpPr>
        <p:sp>
          <p:nvSpPr>
            <p:cNvPr id="30" name="Rounded Rectangle 3">
              <a:extLst>
                <a:ext uri="{FF2B5EF4-FFF2-40B4-BE49-F238E27FC236}">
                  <a16:creationId xmlns:a16="http://schemas.microsoft.com/office/drawing/2014/main" id="{3BFC5247-9EAF-4CDD-977C-77D0EA97724B}"/>
                </a:ext>
              </a:extLst>
            </p:cNvPr>
            <p:cNvSpPr/>
            <p:nvPr/>
          </p:nvSpPr>
          <p:spPr>
            <a:xfrm>
              <a:off x="7759670" y="854626"/>
              <a:ext cx="1675874" cy="5281131"/>
            </a:xfrm>
            <a:prstGeom prst="rect">
              <a:avLst/>
            </a:prstGeom>
            <a:noFill/>
            <a:ln w="25400">
              <a:solidFill>
                <a:schemeClr val="accent6"/>
              </a:solidFill>
            </a:ln>
          </p:spPr>
          <p:txBody>
            <a:bodyPr wrap="square" lIns="0" tIns="152400" rIns="0" bIns="38100" numCol="1" rtlCol="0" anchor="t" anchorCtr="0">
              <a:noAutofit/>
            </a:bodyPr>
            <a:lstStyle/>
            <a:p>
              <a:pPr algn="ct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CI/CD</a:t>
              </a:r>
              <a:b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Integration</a:t>
              </a:r>
            </a:p>
          </p:txBody>
        </p:sp>
        <p:sp>
          <p:nvSpPr>
            <p:cNvPr id="32" name="Rounded Rectangle 3">
              <a:extLst>
                <a:ext uri="{FF2B5EF4-FFF2-40B4-BE49-F238E27FC236}">
                  <a16:creationId xmlns:a16="http://schemas.microsoft.com/office/drawing/2014/main" id="{663670F3-11F7-4A98-8341-551169C2C942}"/>
                </a:ext>
              </a:extLst>
            </p:cNvPr>
            <p:cNvSpPr/>
            <p:nvPr/>
          </p:nvSpPr>
          <p:spPr>
            <a:xfrm>
              <a:off x="7989856" y="1933475"/>
              <a:ext cx="1198050" cy="1215044"/>
            </a:xfrm>
            <a:prstGeom prst="rect">
              <a:avLst/>
            </a:prstGeom>
            <a:noFill/>
            <a:ln w="25400">
              <a:solidFill>
                <a:schemeClr val="accent6"/>
              </a:solidFill>
            </a:ln>
          </p:spPr>
          <p:txBody>
            <a:bodyPr wrap="square" lIns="0" tIns="152400" rIns="0" bIns="38100" numCol="1" rtlCol="0" anchor="t" anchorCtr="0">
              <a:noAutofit/>
            </a:bodyPr>
            <a:lstStyle/>
            <a:p>
              <a:pPr algn="ct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AWS Tools for</a:t>
              </a:r>
              <a:b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167" dirty="0">
                  <a:latin typeface="Amazon Ember Display" panose="020F0603020204020204" pitchFamily="34" charset="0"/>
                  <a:ea typeface="Amazon Ember Display" panose="020F0603020204020204" pitchFamily="34" charset="0"/>
                  <a:cs typeface="Amazon Ember Display" panose="020F0603020204020204" pitchFamily="34" charset="0"/>
                </a:rPr>
                <a:t>Azure DevOps</a:t>
              </a:r>
            </a:p>
          </p:txBody>
        </p:sp>
        <p:sp>
          <p:nvSpPr>
            <p:cNvPr id="35" name="Rounded Rectangle 3">
              <a:extLst>
                <a:ext uri="{FF2B5EF4-FFF2-40B4-BE49-F238E27FC236}">
                  <a16:creationId xmlns:a16="http://schemas.microsoft.com/office/drawing/2014/main" id="{B3C9966C-B57F-402C-82AC-6D341B10879F}"/>
                </a:ext>
              </a:extLst>
            </p:cNvPr>
            <p:cNvSpPr/>
            <p:nvPr/>
          </p:nvSpPr>
          <p:spPr>
            <a:xfrm>
              <a:off x="7983831" y="3302750"/>
              <a:ext cx="1198050" cy="1324429"/>
            </a:xfrm>
            <a:prstGeom prst="rect">
              <a:avLst/>
            </a:prstGeom>
            <a:noFill/>
            <a:ln w="25400">
              <a:solidFill>
                <a:schemeClr val="accent6"/>
              </a:solidFill>
            </a:ln>
          </p:spPr>
          <p:txBody>
            <a:bodyPr wrap="square" lIns="0" tIns="152400" rIns="0" bIns="38100" numCol="1" rtlCol="0" anchor="t" anchorCtr="0">
              <a:noAutofit/>
            </a:bodyPr>
            <a:lstStyle/>
            <a:p>
              <a:pPr algn="ctr"/>
              <a:r>
                <a:rPr lang="fr-FR" sz="1167" dirty="0">
                  <a:latin typeface="Amazon Ember Display" panose="020F0603020204020204" pitchFamily="34" charset="0"/>
                  <a:ea typeface="Amazon Ember Display" panose="020F0603020204020204" pitchFamily="34" charset="0"/>
                  <a:cs typeface="Amazon Ember Display" panose="020F0603020204020204" pitchFamily="34" charset="0"/>
                </a:rPr>
                <a:t>Amazon </a:t>
              </a:r>
              <a:r>
                <a:rPr lang="fr-FR" sz="1167" dirty="0" err="1">
                  <a:latin typeface="Amazon Ember Display" panose="020F0603020204020204" pitchFamily="34" charset="0"/>
                  <a:ea typeface="Amazon Ember Display" panose="020F0603020204020204" pitchFamily="34" charset="0"/>
                  <a:cs typeface="Amazon Ember Display" panose="020F0603020204020204" pitchFamily="34" charset="0"/>
                </a:rPr>
                <a:t>CodeCatalyst</a:t>
              </a:r>
              <a:endParaRPr lang="fr-FR" sz="1167"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3" name="Picture 52">
              <a:extLst>
                <a:ext uri="{FF2B5EF4-FFF2-40B4-BE49-F238E27FC236}">
                  <a16:creationId xmlns:a16="http://schemas.microsoft.com/office/drawing/2014/main" id="{BDD351B2-7A28-4AA7-8B76-FD8D9544C7A2}"/>
                </a:ext>
              </a:extLst>
            </p:cNvPr>
            <p:cNvPicPr>
              <a:picLocks noChangeAspect="1"/>
            </p:cNvPicPr>
            <p:nvPr/>
          </p:nvPicPr>
          <p:blipFill>
            <a:blip r:embed="rId15"/>
            <a:stretch>
              <a:fillRect/>
            </a:stretch>
          </p:blipFill>
          <p:spPr>
            <a:xfrm>
              <a:off x="8328658" y="2470571"/>
              <a:ext cx="511351" cy="531339"/>
            </a:xfrm>
            <a:prstGeom prst="rect">
              <a:avLst/>
            </a:prstGeom>
          </p:spPr>
        </p:pic>
        <p:pic>
          <p:nvPicPr>
            <p:cNvPr id="48" name="Graphic 6">
              <a:extLst>
                <a:ext uri="{FF2B5EF4-FFF2-40B4-BE49-F238E27FC236}">
                  <a16:creationId xmlns:a16="http://schemas.microsoft.com/office/drawing/2014/main" id="{D7FAFF7B-96EC-4C5C-B8F2-B65B8AA542E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328658" y="3935980"/>
              <a:ext cx="539496" cy="53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ounded Rectangle 3">
              <a:extLst>
                <a:ext uri="{FF2B5EF4-FFF2-40B4-BE49-F238E27FC236}">
                  <a16:creationId xmlns:a16="http://schemas.microsoft.com/office/drawing/2014/main" id="{90255F0A-FBEF-49E3-89C5-11D1C76BD4C2}"/>
                </a:ext>
              </a:extLst>
            </p:cNvPr>
            <p:cNvSpPr/>
            <p:nvPr/>
          </p:nvSpPr>
          <p:spPr>
            <a:xfrm>
              <a:off x="7983831" y="4840599"/>
              <a:ext cx="1198050" cy="1081737"/>
            </a:xfrm>
            <a:prstGeom prst="rect">
              <a:avLst/>
            </a:prstGeom>
            <a:noFill/>
            <a:ln w="25400">
              <a:solidFill>
                <a:schemeClr val="accent6"/>
              </a:solidFill>
            </a:ln>
          </p:spPr>
          <p:txBody>
            <a:bodyPr wrap="square" lIns="0" tIns="152400" rIns="0" bIns="38100" numCol="1" rtlCol="0" anchor="t" anchorCtr="0">
              <a:noAutofit/>
            </a:bodyPr>
            <a:lstStyle/>
            <a:p>
              <a:pPr algn="ctr"/>
              <a:r>
                <a:rPr lang="fr-FR" sz="1167" dirty="0">
                  <a:latin typeface="Amazon Ember Display" panose="020F0603020204020204" pitchFamily="34" charset="0"/>
                  <a:ea typeface="Amazon Ember Display" panose="020F0603020204020204" pitchFamily="34" charset="0"/>
                  <a:cs typeface="Amazon Ember Display" panose="020F0603020204020204" pitchFamily="34" charset="0"/>
                </a:rPr>
                <a:t>GitHub Actions</a:t>
              </a:r>
            </a:p>
          </p:txBody>
        </p:sp>
        <p:pic>
          <p:nvPicPr>
            <p:cNvPr id="1026" name="Picture 2" descr="GitHub Actions - Visual Studio Marketplace">
              <a:extLst>
                <a:ext uri="{FF2B5EF4-FFF2-40B4-BE49-F238E27FC236}">
                  <a16:creationId xmlns:a16="http://schemas.microsoft.com/office/drawing/2014/main" id="{6459FCF5-EEF1-400A-8959-39E87CDEEA0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13108" y="5246088"/>
              <a:ext cx="539496" cy="5394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1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772-063E-4A62-BD54-04324636D564}"/>
              </a:ext>
            </a:extLst>
          </p:cNvPr>
          <p:cNvSpPr>
            <a:spLocks noGrp="1"/>
          </p:cNvSpPr>
          <p:nvPr>
            <p:ph type="title"/>
          </p:nvPr>
        </p:nvSpPr>
        <p:spPr>
          <a:xfrm>
            <a:off x="609600" y="2718036"/>
            <a:ext cx="7823200" cy="1421928"/>
          </a:xfrm>
        </p:spPr>
        <p:txBody>
          <a:bodyPr/>
          <a:lstStyle/>
          <a:p>
            <a:r>
              <a:rPr lang="en-US" dirty="0"/>
              <a:t>How can I host my</a:t>
            </a:r>
            <a:br>
              <a:rPr lang="en-US" dirty="0"/>
            </a:br>
            <a:r>
              <a:rPr lang="en-US" dirty="0"/>
              <a:t>.NET application on AWS?</a:t>
            </a:r>
          </a:p>
        </p:txBody>
      </p:sp>
    </p:spTree>
    <p:extLst>
      <p:ext uri="{BB962C8B-B14F-4D97-AF65-F5344CB8AC3E}">
        <p14:creationId xmlns:p14="http://schemas.microsoft.com/office/powerpoint/2010/main" val="101268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8DCCFB5-2E24-43C0-A425-92152D5CE6F6}"/>
              </a:ext>
            </a:extLst>
          </p:cNvPr>
          <p:cNvSpPr/>
          <p:nvPr/>
        </p:nvSpPr>
        <p:spPr>
          <a:xfrm>
            <a:off x="54201" y="4214217"/>
            <a:ext cx="1979901" cy="2518393"/>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181" name="Rectangle 180">
            <a:extLst>
              <a:ext uri="{FF2B5EF4-FFF2-40B4-BE49-F238E27FC236}">
                <a16:creationId xmlns:a16="http://schemas.microsoft.com/office/drawing/2014/main" id="{CBA9A5D6-896C-49C2-8658-AD3D6DF7474F}"/>
              </a:ext>
            </a:extLst>
          </p:cNvPr>
          <p:cNvSpPr/>
          <p:nvPr/>
        </p:nvSpPr>
        <p:spPr>
          <a:xfrm>
            <a:off x="54246" y="711116"/>
            <a:ext cx="1980281" cy="3503101"/>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latin typeface="Amazon Ember Display" panose="020F0603020204020204" pitchFamily="34" charset="0"/>
            </a:endParaRPr>
          </a:p>
        </p:txBody>
      </p:sp>
      <p:sp>
        <p:nvSpPr>
          <p:cNvPr id="9" name="TextBox 5">
            <a:extLst>
              <a:ext uri="{FF2B5EF4-FFF2-40B4-BE49-F238E27FC236}">
                <a16:creationId xmlns:a16="http://schemas.microsoft.com/office/drawing/2014/main" id="{B7F2C1DD-E31C-49CE-BF2F-97F47917BABE}"/>
              </a:ext>
            </a:extLst>
          </p:cNvPr>
          <p:cNvSpPr txBox="1"/>
          <p:nvPr/>
        </p:nvSpPr>
        <p:spPr>
          <a:xfrm>
            <a:off x="309431" y="125390"/>
            <a:ext cx="1375746" cy="391764"/>
          </a:xfrm>
          <a:prstGeom prst="roundRect">
            <a:avLst/>
          </a:prstGeom>
          <a:solidFill>
            <a:schemeClr val="bg2">
              <a:lumMod val="60000"/>
              <a:lumOff val="40000"/>
            </a:schemeClr>
          </a:solidFill>
        </p:spPr>
        <p:txBody>
          <a:bodyPr wrap="square"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.NET Application Migration</a:t>
            </a:r>
          </a:p>
        </p:txBody>
      </p:sp>
      <p:grpSp>
        <p:nvGrpSpPr>
          <p:cNvPr id="11" name="Group 10">
            <a:extLst>
              <a:ext uri="{FF2B5EF4-FFF2-40B4-BE49-F238E27FC236}">
                <a16:creationId xmlns:a16="http://schemas.microsoft.com/office/drawing/2014/main" id="{5CD8A0BF-D51A-464B-A28C-EE73B5955296}"/>
              </a:ext>
            </a:extLst>
          </p:cNvPr>
          <p:cNvGrpSpPr/>
          <p:nvPr/>
        </p:nvGrpSpPr>
        <p:grpSpPr>
          <a:xfrm>
            <a:off x="359091" y="5226277"/>
            <a:ext cx="1186936" cy="442674"/>
            <a:chOff x="810322" y="5018385"/>
            <a:chExt cx="1263494" cy="442674"/>
          </a:xfrm>
          <a:solidFill>
            <a:schemeClr val="bg2">
              <a:lumMod val="60000"/>
              <a:lumOff val="40000"/>
            </a:schemeClr>
          </a:solidFill>
        </p:grpSpPr>
        <p:sp>
          <p:nvSpPr>
            <p:cNvPr id="178" name="TextBox 11">
              <a:extLst>
                <a:ext uri="{FF2B5EF4-FFF2-40B4-BE49-F238E27FC236}">
                  <a16:creationId xmlns:a16="http://schemas.microsoft.com/office/drawing/2014/main" id="{C4790492-BB3B-471F-A7FF-964E39D99132}"/>
                </a:ext>
              </a:extLst>
            </p:cNvPr>
            <p:cNvSpPr txBox="1"/>
            <p:nvPr/>
          </p:nvSpPr>
          <p:spPr>
            <a:xfrm>
              <a:off x="810322" y="5018385"/>
              <a:ext cx="1263494" cy="442674"/>
            </a:xfrm>
            <a:prstGeom prst="roundRect">
              <a:avLst/>
            </a:prstGeom>
            <a:grpFill/>
          </p:spPr>
          <p:txBody>
            <a:bodyPr wrap="square" lIns="5486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79" name="Graphic 147">
              <a:extLst>
                <a:ext uri="{FF2B5EF4-FFF2-40B4-BE49-F238E27FC236}">
                  <a16:creationId xmlns:a16="http://schemas.microsoft.com/office/drawing/2014/main" id="{D2CE7748-9A22-4AFB-9E0E-883A48BAE53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100000"/>
                      </a14:imgEffect>
                    </a14:imgLayer>
                  </a14:imgProps>
                </a:ext>
              </a:extLst>
            </a:blip>
            <a:stretch>
              <a:fillRect/>
            </a:stretch>
          </p:blipFill>
          <p:spPr>
            <a:xfrm>
              <a:off x="870610" y="5085582"/>
              <a:ext cx="312536" cy="312536"/>
            </a:xfrm>
            <a:prstGeom prst="rect">
              <a:avLst/>
            </a:prstGeom>
            <a:grpFill/>
          </p:spPr>
        </p:pic>
      </p:grpSp>
      <p:cxnSp>
        <p:nvCxnSpPr>
          <p:cNvPr id="15" name="Straight Arrow Connector 14">
            <a:extLst>
              <a:ext uri="{FF2B5EF4-FFF2-40B4-BE49-F238E27FC236}">
                <a16:creationId xmlns:a16="http://schemas.microsoft.com/office/drawing/2014/main" id="{569DA468-D661-479F-ADB9-DAC634B74F63}"/>
              </a:ext>
            </a:extLst>
          </p:cNvPr>
          <p:cNvCxnSpPr>
            <a:cxnSpLocks/>
            <a:stCxn id="39" idx="2"/>
            <a:endCxn id="38" idx="0"/>
          </p:cNvCxnSpPr>
          <p:nvPr/>
        </p:nvCxnSpPr>
        <p:spPr>
          <a:xfrm>
            <a:off x="1003770" y="2296531"/>
            <a:ext cx="0" cy="580977"/>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EA45996-2610-4956-BF0A-28C6BA1DF671}"/>
              </a:ext>
            </a:extLst>
          </p:cNvPr>
          <p:cNvCxnSpPr>
            <a:cxnSpLocks/>
            <a:stCxn id="38" idx="2"/>
          </p:cNvCxnSpPr>
          <p:nvPr/>
        </p:nvCxnSpPr>
        <p:spPr>
          <a:xfrm flipH="1">
            <a:off x="990838" y="4271790"/>
            <a:ext cx="12932" cy="939994"/>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20">
            <a:extLst>
              <a:ext uri="{FF2B5EF4-FFF2-40B4-BE49-F238E27FC236}">
                <a16:creationId xmlns:a16="http://schemas.microsoft.com/office/drawing/2014/main" id="{CB27D6B1-CD83-41FE-99F5-8A35FF5C335E}"/>
              </a:ext>
            </a:extLst>
          </p:cNvPr>
          <p:cNvSpPr txBox="1"/>
          <p:nvPr/>
        </p:nvSpPr>
        <p:spPr>
          <a:xfrm>
            <a:off x="519680" y="2414003"/>
            <a:ext cx="37382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VM</a:t>
            </a:r>
          </a:p>
        </p:txBody>
      </p:sp>
      <p:sp>
        <p:nvSpPr>
          <p:cNvPr id="18" name="TextBox 21">
            <a:extLst>
              <a:ext uri="{FF2B5EF4-FFF2-40B4-BE49-F238E27FC236}">
                <a16:creationId xmlns:a16="http://schemas.microsoft.com/office/drawing/2014/main" id="{F0EA2DC2-1BD4-476F-8F17-AE8F41B19FC4}"/>
              </a:ext>
            </a:extLst>
          </p:cNvPr>
          <p:cNvSpPr txBox="1"/>
          <p:nvPr/>
        </p:nvSpPr>
        <p:spPr>
          <a:xfrm>
            <a:off x="522439" y="4510265"/>
            <a:ext cx="41069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Self</a:t>
            </a:r>
          </a:p>
        </p:txBody>
      </p:sp>
      <p:sp>
        <p:nvSpPr>
          <p:cNvPr id="38" name="Flowchart: Decision 37">
            <a:extLst>
              <a:ext uri="{FF2B5EF4-FFF2-40B4-BE49-F238E27FC236}">
                <a16:creationId xmlns:a16="http://schemas.microsoft.com/office/drawing/2014/main" id="{AEEE9E26-8355-49E2-B7B7-A135A72CC5A2}"/>
              </a:ext>
            </a:extLst>
          </p:cNvPr>
          <p:cNvSpPr/>
          <p:nvPr/>
        </p:nvSpPr>
        <p:spPr>
          <a:xfrm>
            <a:off x="177782" y="2877508"/>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AWS Managed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Self-Managed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9" name="Flowchart: Decision 38">
            <a:extLst>
              <a:ext uri="{FF2B5EF4-FFF2-40B4-BE49-F238E27FC236}">
                <a16:creationId xmlns:a16="http://schemas.microsoft.com/office/drawing/2014/main" id="{E8FD2BC4-9432-481F-8534-37E20CCB38F2}"/>
              </a:ext>
            </a:extLst>
          </p:cNvPr>
          <p:cNvSpPr/>
          <p:nvPr/>
        </p:nvSpPr>
        <p:spPr>
          <a:xfrm>
            <a:off x="177782" y="902249"/>
            <a:ext cx="1651976" cy="1394282"/>
          </a:xfrm>
          <a:prstGeom prst="flowChartDecisi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Target VM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or </a:t>
            </a:r>
          </a:p>
          <a:p>
            <a:pPr algn="ctr"/>
            <a:r>
              <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 Serverless ?</a:t>
            </a:r>
          </a:p>
          <a:p>
            <a:pPr algn="ctr"/>
            <a:endParaRPr lang="en-US" sz="10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6" name="Straight Arrow Connector 65">
            <a:extLst>
              <a:ext uri="{FF2B5EF4-FFF2-40B4-BE49-F238E27FC236}">
                <a16:creationId xmlns:a16="http://schemas.microsoft.com/office/drawing/2014/main" id="{DB65D683-F271-4534-83BA-4A88FD129E74}"/>
              </a:ext>
            </a:extLst>
          </p:cNvPr>
          <p:cNvCxnSpPr>
            <a:cxnSpLocks/>
            <a:stCxn id="9" idx="2"/>
            <a:endCxn id="39" idx="0"/>
          </p:cNvCxnSpPr>
          <p:nvPr/>
        </p:nvCxnSpPr>
        <p:spPr>
          <a:xfrm>
            <a:off x="997304" y="517154"/>
            <a:ext cx="6466" cy="385095"/>
          </a:xfrm>
          <a:prstGeom prst="straightConnector1">
            <a:avLst/>
          </a:prstGeom>
          <a:ln w="158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itle 6">
            <a:extLst>
              <a:ext uri="{FF2B5EF4-FFF2-40B4-BE49-F238E27FC236}">
                <a16:creationId xmlns:a16="http://schemas.microsoft.com/office/drawing/2014/main" id="{D12CAF7E-F460-43C2-AF0E-295AEA8B971F}"/>
              </a:ext>
            </a:extLst>
          </p:cNvPr>
          <p:cNvSpPr txBox="1">
            <a:spLocks/>
          </p:cNvSpPr>
          <p:nvPr/>
        </p:nvSpPr>
        <p:spPr>
          <a:xfrm>
            <a:off x="2060390" y="103040"/>
            <a:ext cx="10129759" cy="535531"/>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How can I host my .NET application on AWS?</a:t>
            </a:r>
          </a:p>
        </p:txBody>
      </p:sp>
    </p:spTree>
    <p:extLst>
      <p:ext uri="{BB962C8B-B14F-4D97-AF65-F5344CB8AC3E}">
        <p14:creationId xmlns:p14="http://schemas.microsoft.com/office/powerpoint/2010/main" val="342667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8" grpId="0" animBg="1"/>
      <p:bldP spid="39" grpId="0" animBg="1"/>
    </p:bldLst>
  </p:timing>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DE5DA517-FE2C-6641-985B-C37C5C891CB5}" vid="{798762ED-FEAD-8D4C-ABA2-B3DFD253C232}"/>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Template_Non-Confidential_Dark_2022</Template>
  <TotalTime>912</TotalTime>
  <Words>6699</Words>
  <Application>Microsoft Office PowerPoint</Application>
  <PresentationFormat>Widescreen</PresentationFormat>
  <Paragraphs>923</Paragraphs>
  <Slides>43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Amazon Ember Mono</vt:lpstr>
      <vt:lpstr>Arial</vt:lpstr>
      <vt:lpstr>Lucida Console</vt:lpstr>
      <vt:lpstr>Wingdings</vt:lpstr>
      <vt:lpstr>Amazon Ember Heavy</vt:lpstr>
      <vt:lpstr>Amazon Ember Display</vt:lpstr>
      <vt:lpstr>Amazon Ember</vt:lpstr>
      <vt:lpstr>AWS Confidential Dark</vt:lpstr>
      <vt:lpstr>Building and Running .NET Apps  on the Cloud  Choose your own adventure</vt:lpstr>
      <vt:lpstr>What .NET developers ask me about AWS</vt:lpstr>
      <vt:lpstr>The most important key takeaway</vt:lpstr>
      <vt:lpstr>Does AWS support .NET?</vt:lpstr>
      <vt:lpstr>PowerPoint Presentation</vt:lpstr>
      <vt:lpstr>Does AWS provide tools for .NET developers?</vt:lpstr>
      <vt:lpstr>Development Tools</vt:lpstr>
      <vt:lpstr>How can I host my .NET application on AWS?</vt:lpstr>
      <vt:lpstr>PowerPoint Presentation</vt:lpstr>
      <vt:lpstr>Amazon EC2</vt:lpstr>
      <vt:lpstr>AWS Graviton Processor</vt:lpstr>
      <vt:lpstr>Hosting .NET Apps on  Amazon EC2</vt:lpstr>
      <vt:lpstr>PowerPoint Presentation</vt:lpstr>
      <vt:lpstr>AWS Elastic Beanstalk </vt:lpstr>
      <vt:lpstr>PowerPoint Presentation</vt:lpstr>
      <vt:lpstr>Storing container images with Amazon ECR</vt:lpstr>
      <vt:lpstr>PowerPoint Presentation</vt:lpstr>
      <vt:lpstr>Amazon ECS</vt:lpstr>
      <vt:lpstr>PowerPoint Presentation</vt:lpstr>
      <vt:lpstr>Amazon EKS</vt:lpstr>
      <vt:lpstr>PowerPoint Presentation</vt:lpstr>
      <vt:lpstr>AWS Fargate</vt:lpstr>
      <vt:lpstr>PowerPoint Presentation</vt:lpstr>
      <vt:lpstr>AWS App Runner</vt:lpstr>
      <vt:lpstr>Hosting .NET Apps on  AWS App Runner</vt:lpstr>
      <vt:lpstr>PowerPoint Presentation</vt:lpstr>
      <vt:lpstr>AWS Lambda</vt:lpstr>
      <vt:lpstr>Hosting .NET Apps on  AWS Lambda</vt:lpstr>
      <vt:lpstr>PowerPoint Presentation</vt:lpstr>
      <vt:lpstr>BUILD with AWS Amplify</vt:lpstr>
      <vt:lpstr>PowerPoint Presentation</vt:lpstr>
      <vt:lpstr>How can I containerize  my .NET application?</vt:lpstr>
      <vt:lpstr>App2Container</vt:lpstr>
      <vt:lpstr>How can I move from .NET Framework to .NET?</vt:lpstr>
      <vt:lpstr>Porting Assistant for .NET </vt:lpstr>
      <vt:lpstr>How can I break  my .NET monolith?</vt:lpstr>
      <vt:lpstr>Microservice Extractor for .NET </vt:lpstr>
      <vt:lpstr>Modernizing inside  Visual Studio</vt:lpstr>
      <vt:lpstr>AWS Toolkit for .NET Refactoring</vt:lpstr>
      <vt:lpstr>Wrap up</vt:lpstr>
      <vt:lpstr>AWS Compute Services for .NET</vt:lpstr>
      <vt:lpstr>Don’t forget the most important key takeaway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Bouteruche, Francois</dc:creator>
  <cp:lastModifiedBy>Isaac Levin (.NET Foundation)</cp:lastModifiedBy>
  <cp:revision>99</cp:revision>
  <dcterms:created xsi:type="dcterms:W3CDTF">2022-10-06T08:09:59Z</dcterms:created>
  <dcterms:modified xsi:type="dcterms:W3CDTF">2023-03-15T14:58:03Z</dcterms:modified>
</cp:coreProperties>
</file>